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sldIdLst>
    <p:sldId id="256" r:id="rId2"/>
    <p:sldId id="377" r:id="rId3"/>
    <p:sldId id="328" r:id="rId4"/>
    <p:sldId id="311" r:id="rId5"/>
    <p:sldId id="366" r:id="rId6"/>
    <p:sldId id="395" r:id="rId7"/>
    <p:sldId id="396" r:id="rId8"/>
    <p:sldId id="397" r:id="rId9"/>
    <p:sldId id="398" r:id="rId10"/>
    <p:sldId id="399" r:id="rId11"/>
    <p:sldId id="400" r:id="rId12"/>
    <p:sldId id="401" r:id="rId13"/>
    <p:sldId id="402" r:id="rId14"/>
    <p:sldId id="378" r:id="rId15"/>
    <p:sldId id="384" r:id="rId16"/>
    <p:sldId id="412" r:id="rId17"/>
    <p:sldId id="411" r:id="rId18"/>
    <p:sldId id="404" r:id="rId19"/>
    <p:sldId id="405" r:id="rId20"/>
    <p:sldId id="406" r:id="rId21"/>
    <p:sldId id="407" r:id="rId22"/>
    <p:sldId id="408" r:id="rId23"/>
    <p:sldId id="409" r:id="rId24"/>
    <p:sldId id="379" r:id="rId25"/>
    <p:sldId id="357" r:id="rId26"/>
    <p:sldId id="380" r:id="rId27"/>
    <p:sldId id="359" r:id="rId28"/>
    <p:sldId id="381" r:id="rId29"/>
    <p:sldId id="382" r:id="rId30"/>
    <p:sldId id="383" r:id="rId31"/>
    <p:sldId id="387" r:id="rId32"/>
    <p:sldId id="388" r:id="rId33"/>
    <p:sldId id="389" r:id="rId34"/>
    <p:sldId id="410" r:id="rId35"/>
    <p:sldId id="413" r:id="rId36"/>
    <p:sldId id="403" r:id="rId37"/>
    <p:sldId id="385" r:id="rId38"/>
    <p:sldId id="386" r:id="rId39"/>
    <p:sldId id="390" r:id="rId40"/>
    <p:sldId id="391" r:id="rId41"/>
    <p:sldId id="392" r:id="rId42"/>
    <p:sldId id="393" r:id="rId43"/>
    <p:sldId id="394" r:id="rId44"/>
    <p:sldId id="259"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5630D82-4E03-488E-BF65-64FD53FB9541}">
          <p14:sldIdLst>
            <p14:sldId id="256"/>
            <p14:sldId id="377"/>
            <p14:sldId id="328"/>
            <p14:sldId id="311"/>
            <p14:sldId id="366"/>
            <p14:sldId id="395"/>
            <p14:sldId id="396"/>
            <p14:sldId id="397"/>
            <p14:sldId id="398"/>
            <p14:sldId id="399"/>
            <p14:sldId id="400"/>
            <p14:sldId id="401"/>
            <p14:sldId id="402"/>
            <p14:sldId id="378"/>
            <p14:sldId id="384"/>
            <p14:sldId id="412"/>
            <p14:sldId id="411"/>
            <p14:sldId id="404"/>
            <p14:sldId id="405"/>
            <p14:sldId id="406"/>
            <p14:sldId id="407"/>
            <p14:sldId id="408"/>
            <p14:sldId id="409"/>
            <p14:sldId id="379"/>
            <p14:sldId id="357"/>
            <p14:sldId id="380"/>
            <p14:sldId id="359"/>
            <p14:sldId id="381"/>
            <p14:sldId id="382"/>
            <p14:sldId id="383"/>
            <p14:sldId id="387"/>
            <p14:sldId id="388"/>
            <p14:sldId id="389"/>
            <p14:sldId id="410"/>
            <p14:sldId id="413"/>
            <p14:sldId id="403"/>
            <p14:sldId id="385"/>
            <p14:sldId id="386"/>
            <p14:sldId id="390"/>
            <p14:sldId id="391"/>
            <p14:sldId id="392"/>
            <p14:sldId id="393"/>
            <p14:sldId id="394"/>
          </p14:sldIdLst>
        </p14:section>
        <p14:section name="Section sans titre" id="{0B7F3D42-B42A-46C7-9FC1-B6F9511EE213}">
          <p14:sldIdLst>
            <p14:sldId id="25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82" d="100"/>
          <a:sy n="82" d="100"/>
        </p:scale>
        <p:origin x="6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1056953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3324412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187039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C2B2EDF-EE8A-43AF-9ED2-B3D7ABFFECF0}" type="datetimeFigureOut">
              <a:rPr lang="fr-FR" smtClean="0"/>
              <a:t>28/10/2026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2290770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C2B2EDF-EE8A-43AF-9ED2-B3D7ABFFECF0}" type="datetimeFigureOut">
              <a:rPr lang="fr-FR" smtClean="0"/>
              <a:t>28/10/2026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2703032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1837864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369797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2672437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C2B2EDF-EE8A-43AF-9ED2-B3D7ABFFECF0}" type="datetimeFigureOut">
              <a:rPr lang="fr-FR" smtClean="0"/>
              <a:t>28/10/2026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3053849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C2B2EDF-EE8A-43AF-9ED2-B3D7ABFFECF0}" type="datetimeFigureOut">
              <a:rPr lang="fr-FR" smtClean="0"/>
              <a:t>28/10/2026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3319376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3864944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0941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369077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4198736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2065708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1418885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C2B2EDF-EE8A-43AF-9ED2-B3D7ABFFECF0}" type="datetimeFigureOut">
              <a:rPr lang="fr-FR" smtClean="0"/>
              <a:t>28/10/2026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D61DC96-AA3B-4477-B579-3A4557F15E14}" type="slidenum">
              <a:rPr lang="fr-FR" smtClean="0"/>
              <a:t>‹N°›</a:t>
            </a:fld>
            <a:endParaRPr lang="fr-FR"/>
          </a:p>
        </p:txBody>
      </p:sp>
    </p:spTree>
    <p:extLst>
      <p:ext uri="{BB962C8B-B14F-4D97-AF65-F5344CB8AC3E}">
        <p14:creationId xmlns:p14="http://schemas.microsoft.com/office/powerpoint/2010/main" val="3801761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C2B2EDF-EE8A-43AF-9ED2-B3D7ABFFECF0}" type="datetimeFigureOut">
              <a:rPr lang="fr-FR" smtClean="0"/>
              <a:t>28/10/2026</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D61DC96-AA3B-4477-B579-3A4557F15E14}" type="slidenum">
              <a:rPr lang="fr-FR" smtClean="0"/>
              <a:t>‹N°›</a:t>
            </a:fld>
            <a:endParaRPr lang="fr-FR"/>
          </a:p>
        </p:txBody>
      </p:sp>
    </p:spTree>
    <p:extLst>
      <p:ext uri="{BB962C8B-B14F-4D97-AF65-F5344CB8AC3E}">
        <p14:creationId xmlns:p14="http://schemas.microsoft.com/office/powerpoint/2010/main" val="1960780518"/>
      </p:ext>
    </p:extLst>
  </p:cSld>
  <p:clrMap bg1="dk1" tx1="lt1" bg2="dk2"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mailto:Marjorie.estrade@adrena-avocats.f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029423" y="3783128"/>
            <a:ext cx="5599942" cy="1728125"/>
          </a:xfrm>
        </p:spPr>
        <p:txBody>
          <a:bodyPr>
            <a:normAutofit fontScale="90000"/>
          </a:bodyPr>
          <a:lstStyle/>
          <a:p>
            <a:pPr algn="ctr">
              <a:lnSpc>
                <a:spcPct val="90000"/>
              </a:lnSpc>
            </a:pPr>
            <a:r>
              <a:rPr lang="fr-FR" sz="3600" b="1" cap="small" dirty="0"/>
              <a:t>PREVENIR LES CONTROLES DREAL ET SECURISER SON ENTREPRISE DE TRANSPORT</a:t>
            </a:r>
            <a:endParaRPr lang="fr-FR" sz="3600" b="1" cap="small" dirty="0">
              <a:solidFill>
                <a:srgbClr val="FF0000"/>
              </a:solidFill>
            </a:endParaRPr>
          </a:p>
        </p:txBody>
      </p:sp>
      <p:sp>
        <p:nvSpPr>
          <p:cNvPr id="1039" name="Rectangle 1030">
            <a:extLst>
              <a:ext uri="{FF2B5EF4-FFF2-40B4-BE49-F238E27FC236}">
                <a16:creationId xmlns:a16="http://schemas.microsoft.com/office/drawing/2014/main" id="{7BA0E7F0-37AE-4520-B2B4-D2B260CAA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343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Freeform 27">
            <a:extLst>
              <a:ext uri="{FF2B5EF4-FFF2-40B4-BE49-F238E27FC236}">
                <a16:creationId xmlns:a16="http://schemas.microsoft.com/office/drawing/2014/main" id="{5CEAF854-D343-4937-97FD-534E6F3C7B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93485"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041" name="Freeform 5">
            <a:extLst>
              <a:ext uri="{FF2B5EF4-FFF2-40B4-BE49-F238E27FC236}">
                <a16:creationId xmlns:a16="http://schemas.microsoft.com/office/drawing/2014/main" id="{89C81BFC-62B8-4787-B266-90419583A2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1438400"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txBody>
          <a:bodyPr/>
          <a:lstStyle/>
          <a:p>
            <a:endParaRPr lang="fr-FR"/>
          </a:p>
        </p:txBody>
      </p:sp>
      <p:pic>
        <p:nvPicPr>
          <p:cNvPr id="6" name="Espace réservé du contenu 3">
            <a:extLst>
              <a:ext uri="{FF2B5EF4-FFF2-40B4-BE49-F238E27FC236}">
                <a16:creationId xmlns:a16="http://schemas.microsoft.com/office/drawing/2014/main" id="{B0E95D88-527E-429A-F339-6824CA9796EE}"/>
              </a:ext>
            </a:extLst>
          </p:cNvPr>
          <p:cNvPicPr>
            <a:picLocks noChangeAspect="1"/>
          </p:cNvPicPr>
          <p:nvPr/>
        </p:nvPicPr>
        <p:blipFill>
          <a:blip r:embed="rId3"/>
          <a:stretch>
            <a:fillRect/>
          </a:stretch>
        </p:blipFill>
        <p:spPr>
          <a:xfrm>
            <a:off x="1098212" y="366138"/>
            <a:ext cx="3147408" cy="1686112"/>
          </a:xfrm>
          <a:prstGeom prst="rect">
            <a:avLst/>
          </a:prstGeom>
          <a:effectLst/>
        </p:spPr>
      </p:pic>
      <p:sp>
        <p:nvSpPr>
          <p:cNvPr id="9" name="ZoneTexte 8">
            <a:extLst>
              <a:ext uri="{FF2B5EF4-FFF2-40B4-BE49-F238E27FC236}">
                <a16:creationId xmlns:a16="http://schemas.microsoft.com/office/drawing/2014/main" id="{B6ABD5C2-3029-4773-C0EC-3016345004CA}"/>
              </a:ext>
            </a:extLst>
          </p:cNvPr>
          <p:cNvSpPr txBox="1"/>
          <p:nvPr/>
        </p:nvSpPr>
        <p:spPr>
          <a:xfrm>
            <a:off x="957726" y="5054134"/>
            <a:ext cx="3428379" cy="761747"/>
          </a:xfrm>
          <a:prstGeom prst="rect">
            <a:avLst/>
          </a:prstGeom>
          <a:noFill/>
        </p:spPr>
        <p:txBody>
          <a:bodyPr wrap="square">
            <a:spAutoFit/>
          </a:bodyPr>
          <a:lstStyle/>
          <a:p>
            <a:pPr algn="ctr"/>
            <a:r>
              <a:rPr lang="fr-FR" sz="1200" b="1" cap="small" dirty="0">
                <a:solidFill>
                  <a:schemeClr val="accent1"/>
                </a:solidFill>
                <a:latin typeface="Arial" panose="020B0604020202020204" pitchFamily="34" charset="0"/>
                <a:cs typeface="Arial" panose="020B0604020202020204" pitchFamily="34" charset="0"/>
              </a:rPr>
              <a:t>Me Marjorie ESTRADE</a:t>
            </a:r>
            <a:br>
              <a:rPr lang="fr-FR" sz="1050" b="1" cap="small" dirty="0">
                <a:solidFill>
                  <a:schemeClr val="accent1"/>
                </a:solidFill>
              </a:rPr>
            </a:br>
            <a:r>
              <a:rPr lang="fr-FR" sz="1050" b="1" cap="small" dirty="0">
                <a:solidFill>
                  <a:schemeClr val="bg2"/>
                </a:solidFill>
                <a:latin typeface="+mn-lt"/>
              </a:rPr>
              <a:t>avocate – spécialiste en droit des transports</a:t>
            </a:r>
          </a:p>
          <a:p>
            <a:pPr algn="ctr"/>
            <a:r>
              <a:rPr lang="fr-FR" sz="1050" b="1" cap="small" dirty="0">
                <a:solidFill>
                  <a:schemeClr val="bg2"/>
                </a:solidFill>
              </a:rPr>
              <a:t>Inscrite au barreau de </a:t>
            </a:r>
            <a:r>
              <a:rPr lang="fr-FR" sz="1050" b="1" cap="small" dirty="0" err="1">
                <a:solidFill>
                  <a:schemeClr val="bg2"/>
                </a:solidFill>
              </a:rPr>
              <a:t>nîmes</a:t>
            </a:r>
            <a:r>
              <a:rPr lang="fr-FR" sz="1050" b="1" cap="small" dirty="0">
                <a:solidFill>
                  <a:schemeClr val="bg2"/>
                </a:solidFill>
              </a:rPr>
              <a:t> </a:t>
            </a:r>
            <a:endParaRPr lang="fr-FR" sz="1050" b="1" cap="small" dirty="0">
              <a:solidFill>
                <a:schemeClr val="bg2"/>
              </a:solidFill>
              <a:latin typeface="+mn-lt"/>
            </a:endParaRPr>
          </a:p>
          <a:p>
            <a:pPr algn="ctr"/>
            <a:r>
              <a:rPr lang="fr-FR" sz="1050" b="1" cap="small" dirty="0">
                <a:solidFill>
                  <a:schemeClr val="bg2"/>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marjorie.estrade@adrena-avocats.fr</a:t>
            </a:r>
            <a:r>
              <a:rPr lang="fr-FR" sz="1050" b="1" cap="small" dirty="0">
                <a:solidFill>
                  <a:schemeClr val="bg2"/>
                </a:solidFill>
                <a:latin typeface="Arial" panose="020B0604020202020204" pitchFamily="34" charset="0"/>
                <a:cs typeface="Arial" panose="020B0604020202020204" pitchFamily="34" charset="0"/>
              </a:rPr>
              <a:t> </a:t>
            </a:r>
            <a:endParaRPr lang="fr-FR" sz="1050" dirty="0">
              <a:solidFill>
                <a:schemeClr val="bg2"/>
              </a:solidFill>
              <a:latin typeface="Arial" panose="020B0604020202020204" pitchFamily="34" charset="0"/>
              <a:cs typeface="Arial" panose="020B0604020202020204" pitchFamily="34" charset="0"/>
            </a:endParaRPr>
          </a:p>
        </p:txBody>
      </p:sp>
      <p:pic>
        <p:nvPicPr>
          <p:cNvPr id="8" name="Image 7">
            <a:extLst>
              <a:ext uri="{FF2B5EF4-FFF2-40B4-BE49-F238E27FC236}">
                <a16:creationId xmlns:a16="http://schemas.microsoft.com/office/drawing/2014/main" id="{193E9065-7FA5-D673-2A46-EB370D2F2CCE}"/>
              </a:ext>
            </a:extLst>
          </p:cNvPr>
          <p:cNvPicPr>
            <a:picLocks noChangeAspect="1"/>
          </p:cNvPicPr>
          <p:nvPr/>
        </p:nvPicPr>
        <p:blipFill>
          <a:blip r:embed="rId5"/>
          <a:stretch>
            <a:fillRect/>
          </a:stretch>
        </p:blipFill>
        <p:spPr>
          <a:xfrm>
            <a:off x="1775200" y="2393453"/>
            <a:ext cx="1602369" cy="2412298"/>
          </a:xfrm>
          <a:prstGeom prst="rect">
            <a:avLst/>
          </a:prstGeom>
        </p:spPr>
      </p:pic>
      <p:sp>
        <p:nvSpPr>
          <p:cNvPr id="12" name="ZoneTexte 11">
            <a:extLst>
              <a:ext uri="{FF2B5EF4-FFF2-40B4-BE49-F238E27FC236}">
                <a16:creationId xmlns:a16="http://schemas.microsoft.com/office/drawing/2014/main" id="{D634E7A5-5448-A5B0-A109-2E35D9D27305}"/>
              </a:ext>
            </a:extLst>
          </p:cNvPr>
          <p:cNvSpPr txBox="1"/>
          <p:nvPr/>
        </p:nvSpPr>
        <p:spPr>
          <a:xfrm>
            <a:off x="5752957" y="6240626"/>
            <a:ext cx="6098720" cy="369332"/>
          </a:xfrm>
          <a:prstGeom prst="rect">
            <a:avLst/>
          </a:prstGeom>
          <a:noFill/>
        </p:spPr>
        <p:txBody>
          <a:bodyPr wrap="square">
            <a:spAutoFit/>
          </a:bodyPr>
          <a:lstStyle/>
          <a:p>
            <a:r>
              <a:rPr lang="fr-FR" dirty="0"/>
              <a:t>WEBINAIRE UNOSTRA – 29/10/2026</a:t>
            </a:r>
          </a:p>
        </p:txBody>
      </p:sp>
      <p:pic>
        <p:nvPicPr>
          <p:cNvPr id="2050" name="Image 968086204">
            <a:extLst>
              <a:ext uri="{FF2B5EF4-FFF2-40B4-BE49-F238E27FC236}">
                <a16:creationId xmlns:a16="http://schemas.microsoft.com/office/drawing/2014/main" id="{E5B19DA5-8FCB-058F-4F37-DE1F5BA468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80571" y="1352220"/>
            <a:ext cx="2097645" cy="208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4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C362B-911F-863F-399B-5671401C7E04}"/>
              </a:ext>
            </a:extLst>
          </p:cNvPr>
          <p:cNvSpPr>
            <a:spLocks noGrp="1"/>
          </p:cNvSpPr>
          <p:nvPr>
            <p:ph type="title"/>
          </p:nvPr>
        </p:nvSpPr>
        <p:spPr/>
        <p:txBody>
          <a:bodyPr/>
          <a:lstStyle/>
          <a:p>
            <a:pPr algn="ctr"/>
            <a:r>
              <a:rPr lang="fr-FR" b="1" dirty="0">
                <a:solidFill>
                  <a:schemeClr val="accent3"/>
                </a:solidFill>
              </a:rPr>
              <a:t>PROPOS LIMINAIRES</a:t>
            </a:r>
          </a:p>
        </p:txBody>
      </p:sp>
      <p:sp>
        <p:nvSpPr>
          <p:cNvPr id="3" name="Espace réservé du contenu 2">
            <a:extLst>
              <a:ext uri="{FF2B5EF4-FFF2-40B4-BE49-F238E27FC236}">
                <a16:creationId xmlns:a16="http://schemas.microsoft.com/office/drawing/2014/main" id="{E1D3258F-2082-E6C8-728F-31AF7E215755}"/>
              </a:ext>
            </a:extLst>
          </p:cNvPr>
          <p:cNvSpPr>
            <a:spLocks noGrp="1"/>
          </p:cNvSpPr>
          <p:nvPr>
            <p:ph idx="1"/>
          </p:nvPr>
        </p:nvSpPr>
        <p:spPr>
          <a:xfrm>
            <a:off x="793069" y="1853247"/>
            <a:ext cx="10310359" cy="4752825"/>
          </a:xfrm>
        </p:spPr>
        <p:txBody>
          <a:bodyPr>
            <a:normAutofit fontScale="85000" lnSpcReduction="20000"/>
          </a:bodyPr>
          <a:lstStyle/>
          <a:p>
            <a:pPr algn="just"/>
            <a:r>
              <a:rPr lang="fr-FR" b="1" dirty="0"/>
              <a:t>Un contrôle DREAL ne se prépare pas le jour où les contrôleurs arrivent dans l’entreprise ou arrêtent un véhicule sur la route. Il se prépare au quotidien, par la mise en place de procédures, de contrôles internes et d’une organisation permettant de démontrer que l’entreprise maîtrise effectivement ses obligations légales et réglementaires.</a:t>
            </a:r>
          </a:p>
          <a:p>
            <a:pPr algn="just"/>
            <a:endParaRPr lang="fr-FR" b="1" dirty="0"/>
          </a:p>
          <a:p>
            <a:pPr algn="just"/>
            <a:r>
              <a:rPr lang="fr-FR" b="1" dirty="0"/>
              <a:t>Ce webinaire propose une approche concrète et préventive pour identifier les principaux risques de non-conformité et mettre son entreprise « dans les clous », aussi bien pour les contrôles effectués sur route que pour les contrôles réalisés au siège.</a:t>
            </a:r>
          </a:p>
          <a:p>
            <a:pPr algn="just"/>
            <a:endParaRPr lang="fr-FR" b="1" dirty="0"/>
          </a:p>
          <a:p>
            <a:pPr algn="just"/>
            <a:r>
              <a:rPr lang="fr-FR" b="1" dirty="0"/>
              <a:t>L’objectif du webinaire est de permettre aux entreprises de transport de disposer d’une méthode concrète pour réaliser leur propre diagnostic de conformité, identifier les points faibles de leur organisation et mettre en place les actions correctives nécessaires.</a:t>
            </a:r>
          </a:p>
          <a:p>
            <a:pPr algn="just"/>
            <a:endParaRPr lang="fr-FR" b="1" dirty="0"/>
          </a:p>
          <a:p>
            <a:pPr algn="just"/>
            <a:r>
              <a:rPr lang="fr-FR" b="1" dirty="0"/>
              <a:t>L’objectif n’est pas de « contourner » les contrôles DREAL nécessaires à la sauvegarde d'une concurrence saine et à la prévention des risques routier, mais de faire en sorte que, si un contrôle intervient demain, l’entreprise soit capable de démontrer qu'elle connait la règlementation et qu'elle fait tout son possible pour éviter que ses conducteurs commettent des infractions.</a:t>
            </a:r>
          </a:p>
          <a:p>
            <a:endParaRPr lang="fr-FR" dirty="0"/>
          </a:p>
        </p:txBody>
      </p:sp>
    </p:spTree>
    <p:extLst>
      <p:ext uri="{BB962C8B-B14F-4D97-AF65-F5344CB8AC3E}">
        <p14:creationId xmlns:p14="http://schemas.microsoft.com/office/powerpoint/2010/main" val="1004267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99B26-7FF5-1DFC-4C41-B025F17D1457}"/>
              </a:ext>
            </a:extLst>
          </p:cNvPr>
          <p:cNvSpPr>
            <a:spLocks noGrp="1"/>
          </p:cNvSpPr>
          <p:nvPr>
            <p:ph type="title"/>
          </p:nvPr>
        </p:nvSpPr>
        <p:spPr/>
        <p:txBody>
          <a:bodyPr/>
          <a:lstStyle/>
          <a:p>
            <a:pPr algn="ctr"/>
            <a:r>
              <a:rPr lang="fr-FR" b="1" cap="all" dirty="0">
                <a:solidFill>
                  <a:schemeClr val="accent3"/>
                </a:solidFill>
              </a:rPr>
              <a:t>Thèmes abordés </a:t>
            </a:r>
          </a:p>
        </p:txBody>
      </p:sp>
      <p:sp>
        <p:nvSpPr>
          <p:cNvPr id="3" name="Espace réservé du contenu 2">
            <a:extLst>
              <a:ext uri="{FF2B5EF4-FFF2-40B4-BE49-F238E27FC236}">
                <a16:creationId xmlns:a16="http://schemas.microsoft.com/office/drawing/2014/main" id="{4FEB82C3-2DB9-4CEE-971A-E436856CAC5F}"/>
              </a:ext>
            </a:extLst>
          </p:cNvPr>
          <p:cNvSpPr>
            <a:spLocks noGrp="1"/>
          </p:cNvSpPr>
          <p:nvPr>
            <p:ph idx="1"/>
          </p:nvPr>
        </p:nvSpPr>
        <p:spPr>
          <a:xfrm>
            <a:off x="872836" y="1853248"/>
            <a:ext cx="10673053" cy="4395151"/>
          </a:xfrm>
        </p:spPr>
        <p:txBody>
          <a:bodyPr>
            <a:normAutofit/>
          </a:bodyPr>
          <a:lstStyle/>
          <a:p>
            <a:pPr algn="just"/>
            <a:r>
              <a:rPr lang="fr-FR" sz="2800" b="1" dirty="0"/>
              <a:t>Comprendre ce que contrôle réellement la DREAL</a:t>
            </a:r>
          </a:p>
          <a:p>
            <a:pPr algn="just"/>
            <a:r>
              <a:rPr lang="fr-FR" sz="2800" b="1" dirty="0"/>
              <a:t>Identifier les points de vigilance avant qu’ils ne deviennent des infractions</a:t>
            </a:r>
          </a:p>
          <a:p>
            <a:pPr algn="just"/>
            <a:r>
              <a:rPr lang="fr-FR" sz="2800" b="1" dirty="0"/>
              <a:t>Mettre en place une véritable démarche de prévention</a:t>
            </a:r>
          </a:p>
          <a:p>
            <a:pPr algn="just"/>
            <a:r>
              <a:rPr lang="fr-FR" sz="2800" b="1" dirty="0"/>
              <a:t>Qui est responsable pénalement en cas d'infraction à la RSE ?</a:t>
            </a:r>
          </a:p>
          <a:p>
            <a:pPr algn="just"/>
            <a:r>
              <a:rPr lang="fr-FR" sz="2800" b="1" dirty="0"/>
              <a:t>Comment sont engagées les poursuites et quelles sont les suites d’un contrôle DREAL ?</a:t>
            </a:r>
          </a:p>
        </p:txBody>
      </p:sp>
    </p:spTree>
    <p:extLst>
      <p:ext uri="{BB962C8B-B14F-4D97-AF65-F5344CB8AC3E}">
        <p14:creationId xmlns:p14="http://schemas.microsoft.com/office/powerpoint/2010/main" val="643940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RÃ©sultat de recherche d'images pour &quot;efacs&quot;">
            <a:extLst>
              <a:ext uri="{FF2B5EF4-FFF2-40B4-BE49-F238E27FC236}">
                <a16:creationId xmlns:a16="http://schemas.microsoft.com/office/drawing/2014/main" id="{71984BCE-DB64-4F6F-993D-3513E58294A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59BDF60D-FDD7-D8A3-AEFA-EDCAEB2C2AA9}"/>
              </a:ext>
            </a:extLst>
          </p:cNvPr>
          <p:cNvSpPr>
            <a:spLocks noGrp="1"/>
          </p:cNvSpPr>
          <p:nvPr>
            <p:ph idx="1"/>
          </p:nvPr>
        </p:nvSpPr>
        <p:spPr>
          <a:xfrm>
            <a:off x="884904" y="1871626"/>
            <a:ext cx="10353368" cy="4515278"/>
          </a:xfrm>
        </p:spPr>
        <p:txBody>
          <a:bodyPr>
            <a:normAutofit/>
          </a:bodyPr>
          <a:lstStyle/>
          <a:p>
            <a:pPr marL="0" indent="0" algn="ctr">
              <a:buNone/>
            </a:pPr>
            <a:endParaRPr lang="fr-FR" sz="4000" b="1" dirty="0">
              <a:solidFill>
                <a:schemeClr val="accent1"/>
              </a:solidFill>
            </a:endParaRPr>
          </a:p>
          <a:p>
            <a:pPr marL="0" indent="0" algn="ctr">
              <a:buNone/>
            </a:pPr>
            <a:r>
              <a:rPr lang="fr-FR" sz="4000" b="1" dirty="0">
                <a:solidFill>
                  <a:schemeClr val="accent1"/>
                </a:solidFill>
              </a:rPr>
              <a:t>Comprendre ce que contrôle réellement la DREAL</a:t>
            </a:r>
          </a:p>
        </p:txBody>
      </p:sp>
    </p:spTree>
    <p:extLst>
      <p:ext uri="{BB962C8B-B14F-4D97-AF65-F5344CB8AC3E}">
        <p14:creationId xmlns:p14="http://schemas.microsoft.com/office/powerpoint/2010/main" val="584006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9EB31-376E-C17C-ADD3-BED3EAE3D5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26F1689-B9DE-B11C-1B0B-D7C5F30C654D}"/>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Un contrôle DREAL, ce n’est pas uniquement le tachygraphe</a:t>
            </a:r>
          </a:p>
        </p:txBody>
      </p:sp>
      <p:sp>
        <p:nvSpPr>
          <p:cNvPr id="4" name="AutoShape 2" descr="RÃ©sultat de recherche d'images pour &quot;efacs&quot;">
            <a:extLst>
              <a:ext uri="{FF2B5EF4-FFF2-40B4-BE49-F238E27FC236}">
                <a16:creationId xmlns:a16="http://schemas.microsoft.com/office/drawing/2014/main" id="{3E2E3E9C-5450-10FE-CFF6-C075124F184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9966F436-0CD3-CD00-0362-63CEA705EBAD}"/>
              </a:ext>
            </a:extLst>
          </p:cNvPr>
          <p:cNvSpPr>
            <a:spLocks noGrp="1"/>
          </p:cNvSpPr>
          <p:nvPr>
            <p:ph idx="1"/>
          </p:nvPr>
        </p:nvSpPr>
        <p:spPr>
          <a:xfrm>
            <a:off x="884904" y="1871626"/>
            <a:ext cx="10353368" cy="4515278"/>
          </a:xfrm>
        </p:spPr>
        <p:txBody>
          <a:bodyPr>
            <a:normAutofit/>
          </a:bodyPr>
          <a:lstStyle/>
          <a:p>
            <a:pPr algn="just">
              <a:buFont typeface="Wingdings" panose="05000000000000000000" pitchFamily="2" charset="2"/>
              <a:buChar char="Ø"/>
            </a:pPr>
            <a:r>
              <a:rPr lang="fr-FR" b="1" u="sng" dirty="0">
                <a:solidFill>
                  <a:schemeClr val="accent1"/>
                </a:solidFill>
              </a:rPr>
              <a:t>Le contrôle ne porte pas uniquement sur l’analyse des données issues des cartes conducteur :</a:t>
            </a:r>
          </a:p>
          <a:p>
            <a:pPr marL="0" indent="0" algn="just">
              <a:buNone/>
            </a:pPr>
            <a:r>
              <a:rPr lang="fr-FR" dirty="0"/>
              <a:t>Il porte sur la conformité de l’activité de transport et sur la capacité de l’entreprise à la maîtriser.</a:t>
            </a:r>
          </a:p>
          <a:p>
            <a:pPr algn="just">
              <a:buFont typeface="Wingdings" panose="05000000000000000000" pitchFamily="2" charset="2"/>
              <a:buChar char="Ø"/>
            </a:pPr>
            <a:endParaRPr lang="fr-FR" b="1" u="sng" dirty="0">
              <a:solidFill>
                <a:schemeClr val="accent1"/>
              </a:solidFill>
            </a:endParaRPr>
          </a:p>
        </p:txBody>
      </p:sp>
      <p:sp>
        <p:nvSpPr>
          <p:cNvPr id="6" name="Rounded Rectangle 4">
            <a:extLst>
              <a:ext uri="{FF2B5EF4-FFF2-40B4-BE49-F238E27FC236}">
                <a16:creationId xmlns:a16="http://schemas.microsoft.com/office/drawing/2014/main" id="{C3015C32-1698-68D9-F53B-FA14C6E3F1DA}"/>
              </a:ext>
            </a:extLst>
          </p:cNvPr>
          <p:cNvSpPr/>
          <p:nvPr/>
        </p:nvSpPr>
        <p:spPr>
          <a:xfrm>
            <a:off x="563671" y="3272156"/>
            <a:ext cx="5166360" cy="1508760"/>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accent3"/>
                </a:solidFill>
              </a:rPr>
              <a:t>Véhicule &amp; conducteur </a:t>
            </a:r>
          </a:p>
          <a:p>
            <a:pPr algn="ctr"/>
            <a:r>
              <a:rPr lang="fr-FR" dirty="0">
                <a:solidFill>
                  <a:schemeClr val="bg2"/>
                </a:solidFill>
              </a:rPr>
              <a:t>Conformité du véhicule(CT du véhicule et du chrono, documents à bord).</a:t>
            </a:r>
            <a:endParaRPr lang="fr-FR" dirty="0">
              <a:solidFill>
                <a:schemeClr val="accent3"/>
              </a:solidFill>
            </a:endParaRPr>
          </a:p>
        </p:txBody>
      </p:sp>
      <p:sp>
        <p:nvSpPr>
          <p:cNvPr id="12" name="Rounded Rectangle 4">
            <a:extLst>
              <a:ext uri="{FF2B5EF4-FFF2-40B4-BE49-F238E27FC236}">
                <a16:creationId xmlns:a16="http://schemas.microsoft.com/office/drawing/2014/main" id="{107D98D1-6A4C-EEF5-0513-F7012FD86B8B}"/>
              </a:ext>
            </a:extLst>
          </p:cNvPr>
          <p:cNvSpPr/>
          <p:nvPr/>
        </p:nvSpPr>
        <p:spPr>
          <a:xfrm>
            <a:off x="6393145" y="3272156"/>
            <a:ext cx="5166360" cy="1508760"/>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accent3"/>
                </a:solidFill>
              </a:rPr>
              <a:t>Temps de conduite &amp; repos (C1B et V1B)</a:t>
            </a:r>
          </a:p>
          <a:p>
            <a:pPr algn="ctr"/>
            <a:r>
              <a:rPr lang="fr-FR" dirty="0">
                <a:solidFill>
                  <a:schemeClr val="bg2"/>
                </a:solidFill>
              </a:rPr>
              <a:t>Données tachygraphiques, pauses, repos et enregistrements.</a:t>
            </a:r>
          </a:p>
        </p:txBody>
      </p:sp>
      <p:sp>
        <p:nvSpPr>
          <p:cNvPr id="14" name="Rounded Rectangle 4">
            <a:extLst>
              <a:ext uri="{FF2B5EF4-FFF2-40B4-BE49-F238E27FC236}">
                <a16:creationId xmlns:a16="http://schemas.microsoft.com/office/drawing/2014/main" id="{F887E9C5-33D1-3B2C-34A6-EE029F3C291C}"/>
              </a:ext>
            </a:extLst>
          </p:cNvPr>
          <p:cNvSpPr/>
          <p:nvPr/>
        </p:nvSpPr>
        <p:spPr>
          <a:xfrm>
            <a:off x="563671" y="5090070"/>
            <a:ext cx="5166360" cy="1508760"/>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accent3"/>
                </a:solidFill>
              </a:rPr>
              <a:t>Documents &amp; transport</a:t>
            </a:r>
            <a:endParaRPr lang="fr-FR" dirty="0">
              <a:solidFill>
                <a:schemeClr val="bg2"/>
              </a:solidFill>
            </a:endParaRPr>
          </a:p>
          <a:p>
            <a:pPr algn="ctr"/>
            <a:r>
              <a:rPr lang="fr-FR" dirty="0">
                <a:solidFill>
                  <a:schemeClr val="bg2"/>
                </a:solidFill>
              </a:rPr>
              <a:t>Documents de transport (CMR, LV, licences, autres pièces exigibles, ex: contrat de loc.)</a:t>
            </a:r>
          </a:p>
        </p:txBody>
      </p:sp>
      <p:sp>
        <p:nvSpPr>
          <p:cNvPr id="16" name="Rounded Rectangle 4">
            <a:extLst>
              <a:ext uri="{FF2B5EF4-FFF2-40B4-BE49-F238E27FC236}">
                <a16:creationId xmlns:a16="http://schemas.microsoft.com/office/drawing/2014/main" id="{293435DA-2EDB-E337-1602-214FA82C7250}"/>
              </a:ext>
            </a:extLst>
          </p:cNvPr>
          <p:cNvSpPr/>
          <p:nvPr/>
        </p:nvSpPr>
        <p:spPr>
          <a:xfrm>
            <a:off x="6393145" y="5095513"/>
            <a:ext cx="5166360" cy="1508760"/>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accent3"/>
                </a:solidFill>
              </a:rPr>
              <a:t>Entreprise</a:t>
            </a:r>
          </a:p>
          <a:p>
            <a:pPr algn="ctr"/>
            <a:r>
              <a:rPr lang="fr-FR" dirty="0">
                <a:solidFill>
                  <a:schemeClr val="bg2"/>
                </a:solidFill>
              </a:rPr>
              <a:t>Le gestionnaire, capacité financière, prix pratiqués, justificatif des tournées, sous traitance</a:t>
            </a:r>
          </a:p>
        </p:txBody>
      </p:sp>
    </p:spTree>
    <p:extLst>
      <p:ext uri="{BB962C8B-B14F-4D97-AF65-F5344CB8AC3E}">
        <p14:creationId xmlns:p14="http://schemas.microsoft.com/office/powerpoint/2010/main" val="136104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7E530-C7A3-3971-FD07-CF90588053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23F326-3844-9DCE-57FF-BC0562C6F38A}"/>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Deux portes d’entrée : la route et l’entreprise</a:t>
            </a:r>
          </a:p>
        </p:txBody>
      </p:sp>
      <p:sp>
        <p:nvSpPr>
          <p:cNvPr id="4" name="AutoShape 2" descr="RÃ©sultat de recherche d'images pour &quot;efacs&quot;">
            <a:extLst>
              <a:ext uri="{FF2B5EF4-FFF2-40B4-BE49-F238E27FC236}">
                <a16:creationId xmlns:a16="http://schemas.microsoft.com/office/drawing/2014/main" id="{82628CB6-7723-8D8E-8DD8-3F63E9659ED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A2E2CDE8-7F82-24B2-404D-E2C6D943233F}"/>
              </a:ext>
            </a:extLst>
          </p:cNvPr>
          <p:cNvSpPr>
            <a:spLocks noGrp="1"/>
          </p:cNvSpPr>
          <p:nvPr>
            <p:ph idx="1"/>
          </p:nvPr>
        </p:nvSpPr>
        <p:spPr>
          <a:xfrm>
            <a:off x="884904" y="1594040"/>
            <a:ext cx="10353368" cy="4515278"/>
          </a:xfrm>
        </p:spPr>
        <p:txBody>
          <a:bodyPr>
            <a:normAutofit/>
          </a:bodyPr>
          <a:lstStyle/>
          <a:p>
            <a:pPr algn="just">
              <a:buFont typeface="Wingdings" panose="05000000000000000000" pitchFamily="2" charset="2"/>
              <a:buChar char="§"/>
            </a:pPr>
            <a:endParaRPr lang="fr-FR" sz="1600" b="1" dirty="0"/>
          </a:p>
          <a:p>
            <a:pPr algn="just">
              <a:buFont typeface="Wingdings" panose="05000000000000000000" pitchFamily="2" charset="2"/>
              <a:buChar char="§"/>
            </a:pPr>
            <a:r>
              <a:rPr lang="fr-FR" sz="1600" b="1" dirty="0"/>
              <a:t>Le contrôle sur route : contrôle des 56 derniers jours d’activité et des documents à bord.</a:t>
            </a:r>
          </a:p>
          <a:p>
            <a:pPr algn="just">
              <a:buFont typeface="Wingdings" panose="05000000000000000000" pitchFamily="2" charset="2"/>
              <a:buChar char="§"/>
            </a:pPr>
            <a:r>
              <a:rPr lang="fr-FR" sz="1600" b="1" dirty="0"/>
              <a:t>Le contrôle en entreprise : permet d’examiner l’intégralité du fonctionnement de l’entreprise.</a:t>
            </a:r>
          </a:p>
        </p:txBody>
      </p:sp>
      <p:sp>
        <p:nvSpPr>
          <p:cNvPr id="6" name="Rounded Rectangle 4">
            <a:extLst>
              <a:ext uri="{FF2B5EF4-FFF2-40B4-BE49-F238E27FC236}">
                <a16:creationId xmlns:a16="http://schemas.microsoft.com/office/drawing/2014/main" id="{614A36F3-D290-7D4A-DBC8-C623C3BD592C}"/>
              </a:ext>
            </a:extLst>
          </p:cNvPr>
          <p:cNvSpPr/>
          <p:nvPr/>
        </p:nvSpPr>
        <p:spPr>
          <a:xfrm>
            <a:off x="563671" y="2994570"/>
            <a:ext cx="5166360" cy="3114747"/>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chemeClr val="accent3"/>
                </a:solidFill>
              </a:rPr>
              <a:t>CONTRÔLE SUR ROUTE</a:t>
            </a:r>
          </a:p>
          <a:p>
            <a:pPr algn="ctr"/>
            <a:endParaRPr lang="fr-FR" dirty="0">
              <a:solidFill>
                <a:schemeClr val="accent3"/>
              </a:solidFill>
            </a:endParaRPr>
          </a:p>
          <a:p>
            <a:r>
              <a:rPr lang="fr-FR" dirty="0">
                <a:solidFill>
                  <a:schemeClr val="bg2"/>
                </a:solidFill>
              </a:rPr>
              <a:t>• Un véhicule et un conducteur</a:t>
            </a:r>
            <a:br>
              <a:rPr lang="fr-FR" dirty="0">
                <a:solidFill>
                  <a:schemeClr val="bg2"/>
                </a:solidFill>
              </a:rPr>
            </a:br>
            <a:r>
              <a:rPr lang="fr-FR" dirty="0">
                <a:solidFill>
                  <a:schemeClr val="bg2"/>
                </a:solidFill>
              </a:rPr>
              <a:t>• Temps de conduite / repos</a:t>
            </a:r>
            <a:br>
              <a:rPr lang="fr-FR" dirty="0">
                <a:solidFill>
                  <a:schemeClr val="bg2"/>
                </a:solidFill>
              </a:rPr>
            </a:br>
            <a:r>
              <a:rPr lang="fr-FR" dirty="0">
                <a:solidFill>
                  <a:schemeClr val="bg2"/>
                </a:solidFill>
              </a:rPr>
              <a:t>• Tachygraphe et enregistrements</a:t>
            </a:r>
            <a:br>
              <a:rPr lang="fr-FR" dirty="0">
                <a:solidFill>
                  <a:schemeClr val="bg2"/>
                </a:solidFill>
              </a:rPr>
            </a:br>
            <a:r>
              <a:rPr lang="fr-FR" dirty="0">
                <a:solidFill>
                  <a:schemeClr val="bg2"/>
                </a:solidFill>
              </a:rPr>
              <a:t>• Documents à bord</a:t>
            </a:r>
            <a:br>
              <a:rPr lang="fr-FR" dirty="0">
                <a:solidFill>
                  <a:schemeClr val="bg2"/>
                </a:solidFill>
              </a:rPr>
            </a:br>
            <a:r>
              <a:rPr lang="fr-FR" dirty="0">
                <a:solidFill>
                  <a:schemeClr val="bg2"/>
                </a:solidFill>
              </a:rPr>
              <a:t>• Poids, dimensions et autres contrôles liés au transport</a:t>
            </a:r>
          </a:p>
        </p:txBody>
      </p:sp>
      <p:sp>
        <p:nvSpPr>
          <p:cNvPr id="12" name="Rounded Rectangle 4">
            <a:extLst>
              <a:ext uri="{FF2B5EF4-FFF2-40B4-BE49-F238E27FC236}">
                <a16:creationId xmlns:a16="http://schemas.microsoft.com/office/drawing/2014/main" id="{B838A827-E7E7-8DBE-8797-786536772A58}"/>
              </a:ext>
            </a:extLst>
          </p:cNvPr>
          <p:cNvSpPr/>
          <p:nvPr/>
        </p:nvSpPr>
        <p:spPr>
          <a:xfrm>
            <a:off x="6393145" y="2994570"/>
            <a:ext cx="5166360" cy="3114748"/>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chemeClr val="accent3"/>
                </a:solidFill>
              </a:rPr>
              <a:t>CONTRÔLE EN ENTREPRISE</a:t>
            </a:r>
          </a:p>
          <a:p>
            <a:pPr algn="ctr"/>
            <a:endParaRPr lang="fr-FR" dirty="0">
              <a:solidFill>
                <a:schemeClr val="accent3"/>
              </a:solidFill>
            </a:endParaRPr>
          </a:p>
          <a:p>
            <a:r>
              <a:rPr lang="fr-FR" dirty="0">
                <a:solidFill>
                  <a:schemeClr val="bg2"/>
                </a:solidFill>
              </a:rPr>
              <a:t>• Organisation de l’activité</a:t>
            </a:r>
            <a:br>
              <a:rPr lang="fr-FR" dirty="0">
                <a:solidFill>
                  <a:schemeClr val="bg2"/>
                </a:solidFill>
              </a:rPr>
            </a:br>
            <a:r>
              <a:rPr lang="fr-FR" dirty="0">
                <a:solidFill>
                  <a:schemeClr val="bg2"/>
                </a:solidFill>
              </a:rPr>
              <a:t>• Données des conducteurs et véhicules</a:t>
            </a:r>
            <a:br>
              <a:rPr lang="fr-FR" dirty="0">
                <a:solidFill>
                  <a:schemeClr val="bg2"/>
                </a:solidFill>
              </a:rPr>
            </a:br>
            <a:r>
              <a:rPr lang="fr-FR" dirty="0">
                <a:solidFill>
                  <a:schemeClr val="bg2"/>
                </a:solidFill>
              </a:rPr>
              <a:t>• Documents et justificatifs</a:t>
            </a:r>
            <a:br>
              <a:rPr lang="fr-FR" dirty="0">
                <a:solidFill>
                  <a:schemeClr val="bg2"/>
                </a:solidFill>
              </a:rPr>
            </a:br>
            <a:r>
              <a:rPr lang="fr-FR" dirty="0">
                <a:solidFill>
                  <a:schemeClr val="bg2"/>
                </a:solidFill>
              </a:rPr>
              <a:t>• Organisation du travail</a:t>
            </a:r>
            <a:br>
              <a:rPr lang="fr-FR" dirty="0">
                <a:solidFill>
                  <a:schemeClr val="bg2"/>
                </a:solidFill>
              </a:rPr>
            </a:br>
            <a:r>
              <a:rPr lang="fr-FR" dirty="0">
                <a:solidFill>
                  <a:schemeClr val="bg2"/>
                </a:solidFill>
              </a:rPr>
              <a:t>• Vérification plus globale de la conformité</a:t>
            </a:r>
          </a:p>
        </p:txBody>
      </p:sp>
    </p:spTree>
    <p:extLst>
      <p:ext uri="{BB962C8B-B14F-4D97-AF65-F5344CB8AC3E}">
        <p14:creationId xmlns:p14="http://schemas.microsoft.com/office/powerpoint/2010/main" val="612691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27452-0666-7303-B4B6-E840B1D26F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3628E34-5617-EE20-396A-8244743D037B}"/>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Ce que le contrôleur cherche à vérifier</a:t>
            </a:r>
          </a:p>
        </p:txBody>
      </p:sp>
      <p:sp>
        <p:nvSpPr>
          <p:cNvPr id="4" name="AutoShape 2" descr="RÃ©sultat de recherche d'images pour &quot;efacs&quot;">
            <a:extLst>
              <a:ext uri="{FF2B5EF4-FFF2-40B4-BE49-F238E27FC236}">
                <a16:creationId xmlns:a16="http://schemas.microsoft.com/office/drawing/2014/main" id="{BBF73639-054C-DDB0-0495-7A9685EFDE3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B62DDB46-143D-63EC-942F-C61FA3C4630F}"/>
              </a:ext>
            </a:extLst>
          </p:cNvPr>
          <p:cNvSpPr>
            <a:spLocks noGrp="1"/>
          </p:cNvSpPr>
          <p:nvPr>
            <p:ph idx="1"/>
          </p:nvPr>
        </p:nvSpPr>
        <p:spPr>
          <a:xfrm>
            <a:off x="884904" y="1871626"/>
            <a:ext cx="10353368" cy="4515278"/>
          </a:xfrm>
        </p:spPr>
        <p:txBody>
          <a:bodyPr>
            <a:normAutofit fontScale="92500" lnSpcReduction="20000"/>
          </a:bodyPr>
          <a:lstStyle/>
          <a:p>
            <a:pPr marL="0" indent="0" algn="just">
              <a:buNone/>
            </a:pPr>
            <a:r>
              <a:rPr lang="fr-FR" b="1" u="sng" dirty="0">
                <a:solidFill>
                  <a:schemeClr val="accent1"/>
                </a:solidFill>
              </a:rPr>
              <a:t>1. CE QUI EST FAIT</a:t>
            </a:r>
          </a:p>
          <a:p>
            <a:pPr marL="0" indent="0" algn="just">
              <a:buNone/>
            </a:pPr>
            <a:r>
              <a:rPr lang="fr-FR" dirty="0"/>
              <a:t>Les conducteurs respectent-ils les règles ? A défaut, les entraves sont elles imputables à l’organisation des tournées, aux ordres donnés par l’entreprise ou l’intermédiaire (locataire véhicule avec conducteur?)</a:t>
            </a:r>
          </a:p>
          <a:p>
            <a:pPr marL="0" indent="0" algn="just">
              <a:buNone/>
            </a:pPr>
            <a:endParaRPr lang="fr-FR" b="1" u="sng" dirty="0">
              <a:solidFill>
                <a:schemeClr val="accent1"/>
              </a:solidFill>
            </a:endParaRPr>
          </a:p>
          <a:p>
            <a:pPr marL="0" indent="0" algn="just">
              <a:buNone/>
            </a:pPr>
            <a:r>
              <a:rPr lang="fr-FR" b="1" u="sng" dirty="0">
                <a:solidFill>
                  <a:schemeClr val="accent3"/>
                </a:solidFill>
              </a:rPr>
              <a:t>2. CE QUI EST ORGANISÉ</a:t>
            </a:r>
          </a:p>
          <a:p>
            <a:pPr marL="0" indent="0" algn="just">
              <a:buNone/>
            </a:pPr>
            <a:r>
              <a:rPr lang="fr-FR" dirty="0"/>
              <a:t>L’entreprise permet-elle réellement de respecter les règles ?</a:t>
            </a:r>
          </a:p>
          <a:p>
            <a:pPr marL="0" indent="0" algn="just">
              <a:buNone/>
            </a:pPr>
            <a:endParaRPr lang="fr-FR" dirty="0"/>
          </a:p>
          <a:p>
            <a:pPr marL="0" indent="0" algn="just">
              <a:buNone/>
            </a:pPr>
            <a:r>
              <a:rPr lang="fr-FR" b="1" u="sng" dirty="0">
                <a:solidFill>
                  <a:schemeClr val="accent3"/>
                </a:solidFill>
              </a:rPr>
              <a:t>3. CE QUI EST CONTRÔLÉ</a:t>
            </a:r>
          </a:p>
          <a:p>
            <a:pPr marL="0" indent="0" algn="just">
              <a:buNone/>
            </a:pPr>
            <a:r>
              <a:rPr lang="fr-FR" dirty="0"/>
              <a:t>Les anomalies sont-elles détectées et corrigées ?</a:t>
            </a:r>
          </a:p>
          <a:p>
            <a:pPr marL="0" indent="0" algn="just">
              <a:buNone/>
            </a:pPr>
            <a:endParaRPr lang="fr-FR" dirty="0"/>
          </a:p>
          <a:p>
            <a:pPr marL="0" indent="0" algn="just">
              <a:buNone/>
            </a:pPr>
            <a:r>
              <a:rPr lang="fr-FR" b="1" u="sng" dirty="0">
                <a:solidFill>
                  <a:schemeClr val="accent1"/>
                </a:solidFill>
              </a:rPr>
              <a:t>Une entreprise conforme n’est pas une entreprise sans anomalie : c’est une entreprise qui sait détecter, expliquer et corriger ses anomalies.</a:t>
            </a:r>
          </a:p>
        </p:txBody>
      </p:sp>
    </p:spTree>
    <p:extLst>
      <p:ext uri="{BB962C8B-B14F-4D97-AF65-F5344CB8AC3E}">
        <p14:creationId xmlns:p14="http://schemas.microsoft.com/office/powerpoint/2010/main" val="1478886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7C77E-55BF-AB4A-4F1F-2749BA1AC85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C46DBE-E5B9-71A2-1A6F-700272E482D9}"/>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 contrôle commence bien avant l’arrivée du contrôleur</a:t>
            </a:r>
          </a:p>
        </p:txBody>
      </p:sp>
      <p:sp>
        <p:nvSpPr>
          <p:cNvPr id="4" name="AutoShape 2" descr="RÃ©sultat de recherche d'images pour &quot;efacs&quot;">
            <a:extLst>
              <a:ext uri="{FF2B5EF4-FFF2-40B4-BE49-F238E27FC236}">
                <a16:creationId xmlns:a16="http://schemas.microsoft.com/office/drawing/2014/main" id="{D47AA0C1-EA3D-E288-0BC0-14FEB1CC75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E655FCFB-AF1F-7C36-0634-7A63126A0024}"/>
              </a:ext>
            </a:extLst>
          </p:cNvPr>
          <p:cNvSpPr>
            <a:spLocks noGrp="1"/>
          </p:cNvSpPr>
          <p:nvPr>
            <p:ph idx="1"/>
          </p:nvPr>
        </p:nvSpPr>
        <p:spPr>
          <a:xfrm>
            <a:off x="884904" y="5650398"/>
            <a:ext cx="10353368" cy="736505"/>
          </a:xfrm>
        </p:spPr>
        <p:txBody>
          <a:bodyPr>
            <a:normAutofit/>
          </a:bodyPr>
          <a:lstStyle/>
          <a:p>
            <a:pPr marL="0" indent="0" algn="ctr">
              <a:buNone/>
            </a:pPr>
            <a:r>
              <a:rPr lang="fr-FR" b="1" u="sng" dirty="0">
                <a:solidFill>
                  <a:schemeClr val="accent1"/>
                </a:solidFill>
              </a:rPr>
              <a:t>La meilleure préparation au contrôle, c’est le contrôle interne.</a:t>
            </a:r>
          </a:p>
          <a:p>
            <a:pPr marL="0" indent="0" algn="just">
              <a:buNone/>
            </a:pPr>
            <a:endParaRPr lang="fr-FR" b="1" u="sng" dirty="0">
              <a:solidFill>
                <a:schemeClr val="accent1"/>
              </a:solidFill>
            </a:endParaRPr>
          </a:p>
        </p:txBody>
      </p:sp>
      <p:sp>
        <p:nvSpPr>
          <p:cNvPr id="6" name="Rounded Rectangle 4">
            <a:extLst>
              <a:ext uri="{FF2B5EF4-FFF2-40B4-BE49-F238E27FC236}">
                <a16:creationId xmlns:a16="http://schemas.microsoft.com/office/drawing/2014/main" id="{5B5B3E1B-6330-C7FB-DBA9-DF161811DE66}"/>
              </a:ext>
            </a:extLst>
          </p:cNvPr>
          <p:cNvSpPr/>
          <p:nvPr/>
        </p:nvSpPr>
        <p:spPr>
          <a:xfrm>
            <a:off x="734611" y="2203640"/>
            <a:ext cx="5166360" cy="3114747"/>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chemeClr val="accent3"/>
                </a:solidFill>
              </a:rPr>
              <a:t>Les contrôles inopinés possibles: </a:t>
            </a:r>
          </a:p>
          <a:p>
            <a:pPr algn="ctr"/>
            <a:r>
              <a:rPr lang="fr-FR" b="1" dirty="0">
                <a:solidFill>
                  <a:schemeClr val="accent3"/>
                </a:solidFill>
              </a:rPr>
              <a:t>Mais généralement la DREAL sollicite la production de documents 15 jours avant le contrôle : </a:t>
            </a:r>
          </a:p>
          <a:p>
            <a:pPr algn="ctr"/>
            <a:endParaRPr lang="fr-FR" dirty="0">
              <a:solidFill>
                <a:schemeClr val="accent3"/>
              </a:solidFill>
            </a:endParaRPr>
          </a:p>
          <a:p>
            <a:pPr lvl="1"/>
            <a:r>
              <a:rPr lang="fr-FR" dirty="0">
                <a:solidFill>
                  <a:schemeClr val="bg2"/>
                </a:solidFill>
              </a:rPr>
              <a:t>•Retrouver les documents</a:t>
            </a:r>
            <a:br>
              <a:rPr lang="fr-FR" dirty="0">
                <a:solidFill>
                  <a:schemeClr val="bg2"/>
                </a:solidFill>
              </a:rPr>
            </a:br>
            <a:r>
              <a:rPr lang="fr-FR" dirty="0">
                <a:solidFill>
                  <a:schemeClr val="bg2"/>
                </a:solidFill>
              </a:rPr>
              <a:t>•Reconstituer les horaires</a:t>
            </a:r>
            <a:br>
              <a:rPr lang="fr-FR" dirty="0">
                <a:solidFill>
                  <a:schemeClr val="bg2"/>
                </a:solidFill>
              </a:rPr>
            </a:br>
            <a:r>
              <a:rPr lang="fr-FR" dirty="0">
                <a:solidFill>
                  <a:schemeClr val="bg2"/>
                </a:solidFill>
              </a:rPr>
              <a:t>•Chercher des explications</a:t>
            </a:r>
            <a:br>
              <a:rPr lang="fr-FR" dirty="0">
                <a:solidFill>
                  <a:schemeClr val="bg2"/>
                </a:solidFill>
              </a:rPr>
            </a:br>
            <a:r>
              <a:rPr lang="fr-FR" dirty="0">
                <a:solidFill>
                  <a:schemeClr val="bg2"/>
                </a:solidFill>
              </a:rPr>
              <a:t>•Découvrir les anomalies</a:t>
            </a:r>
          </a:p>
        </p:txBody>
      </p:sp>
      <p:sp>
        <p:nvSpPr>
          <p:cNvPr id="8" name="Rounded Rectangle 4">
            <a:extLst>
              <a:ext uri="{FF2B5EF4-FFF2-40B4-BE49-F238E27FC236}">
                <a16:creationId xmlns:a16="http://schemas.microsoft.com/office/drawing/2014/main" id="{BB0C1727-4696-E0B1-067D-844007117338}"/>
              </a:ext>
            </a:extLst>
          </p:cNvPr>
          <p:cNvSpPr/>
          <p:nvPr/>
        </p:nvSpPr>
        <p:spPr>
          <a:xfrm>
            <a:off x="6096000" y="2203639"/>
            <a:ext cx="5166360" cy="3114747"/>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chemeClr val="accent3"/>
                </a:solidFill>
              </a:rPr>
              <a:t>Toute l’année : </a:t>
            </a:r>
          </a:p>
          <a:p>
            <a:pPr algn="ctr"/>
            <a:endParaRPr lang="fr-FR" dirty="0">
              <a:solidFill>
                <a:schemeClr val="accent3"/>
              </a:solidFill>
            </a:endParaRPr>
          </a:p>
          <a:p>
            <a:pPr lvl="1"/>
            <a:r>
              <a:rPr lang="fr-FR" dirty="0">
                <a:solidFill>
                  <a:schemeClr val="bg2"/>
                </a:solidFill>
              </a:rPr>
              <a:t>•Analyser les données</a:t>
            </a:r>
            <a:br>
              <a:rPr lang="fr-FR" dirty="0">
                <a:solidFill>
                  <a:schemeClr val="bg2"/>
                </a:solidFill>
              </a:rPr>
            </a:br>
            <a:r>
              <a:rPr lang="fr-FR" dirty="0">
                <a:solidFill>
                  <a:schemeClr val="bg2"/>
                </a:solidFill>
              </a:rPr>
              <a:t>•Identifier les anomalies</a:t>
            </a:r>
            <a:br>
              <a:rPr lang="fr-FR" dirty="0">
                <a:solidFill>
                  <a:schemeClr val="bg2"/>
                </a:solidFill>
              </a:rPr>
            </a:br>
            <a:r>
              <a:rPr lang="fr-FR" dirty="0">
                <a:solidFill>
                  <a:schemeClr val="bg2"/>
                </a:solidFill>
              </a:rPr>
              <a:t>•Rechercher les causes</a:t>
            </a:r>
            <a:br>
              <a:rPr lang="fr-FR" dirty="0">
                <a:solidFill>
                  <a:schemeClr val="bg2"/>
                </a:solidFill>
              </a:rPr>
            </a:br>
            <a:r>
              <a:rPr lang="fr-FR" dirty="0">
                <a:solidFill>
                  <a:schemeClr val="bg2"/>
                </a:solidFill>
              </a:rPr>
              <a:t>•Former / informer</a:t>
            </a:r>
            <a:br>
              <a:rPr lang="fr-FR" dirty="0">
                <a:solidFill>
                  <a:schemeClr val="bg2"/>
                </a:solidFill>
              </a:rPr>
            </a:br>
            <a:r>
              <a:rPr lang="fr-FR" dirty="0">
                <a:solidFill>
                  <a:schemeClr val="bg2"/>
                </a:solidFill>
              </a:rPr>
              <a:t>•Corriger et tracer</a:t>
            </a:r>
          </a:p>
        </p:txBody>
      </p:sp>
    </p:spTree>
    <p:extLst>
      <p:ext uri="{BB962C8B-B14F-4D97-AF65-F5344CB8AC3E}">
        <p14:creationId xmlns:p14="http://schemas.microsoft.com/office/powerpoint/2010/main" val="378253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A7D96-99F2-6833-84E3-E7FA637287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92F8FC-AC60-5202-A16A-514E0C3A2145}"/>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 contrôle commence bien avant l’arrivée du contrôleur</a:t>
            </a:r>
          </a:p>
        </p:txBody>
      </p:sp>
      <p:sp>
        <p:nvSpPr>
          <p:cNvPr id="4" name="AutoShape 2" descr="RÃ©sultat de recherche d'images pour &quot;efacs&quot;">
            <a:extLst>
              <a:ext uri="{FF2B5EF4-FFF2-40B4-BE49-F238E27FC236}">
                <a16:creationId xmlns:a16="http://schemas.microsoft.com/office/drawing/2014/main" id="{96CDC041-BB9D-AD52-1CB2-FCE45A84490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7B18A6B3-4F75-A685-4576-1D4F8355AEEE}"/>
              </a:ext>
            </a:extLst>
          </p:cNvPr>
          <p:cNvSpPr>
            <a:spLocks noGrp="1"/>
          </p:cNvSpPr>
          <p:nvPr>
            <p:ph idx="1"/>
          </p:nvPr>
        </p:nvSpPr>
        <p:spPr>
          <a:xfrm>
            <a:off x="884904" y="2008414"/>
            <a:ext cx="10353368" cy="4378490"/>
          </a:xfrm>
        </p:spPr>
        <p:txBody>
          <a:bodyPr>
            <a:normAutofit/>
          </a:bodyPr>
          <a:lstStyle/>
          <a:p>
            <a:pPr marL="0" indent="0" algn="just">
              <a:buNone/>
            </a:pPr>
            <a:r>
              <a:rPr lang="fr-FR" b="1" dirty="0"/>
              <a:t>La Cour de cassation (Cass. </a:t>
            </a:r>
            <a:r>
              <a:rPr lang="fr-FR" b="1" dirty="0" err="1"/>
              <a:t>crim</a:t>
            </a:r>
            <a:r>
              <a:rPr lang="fr-FR" b="1" dirty="0"/>
              <a:t> 16/01/1990 RG, RG 89-82.880) considère qu’en matière d’infractions à la réglementation relative aux conditions de travail dans les transports routiers, le chef d’entreprise peut s’exonérer de sa responsabilité pénale :</a:t>
            </a:r>
          </a:p>
          <a:p>
            <a:pPr algn="just"/>
            <a:r>
              <a:rPr lang="fr-FR" b="1" dirty="0"/>
              <a:t>s'il a informé ses salariés du contenu de la réglementation et leur a donné instruction de la respecter (1)</a:t>
            </a:r>
          </a:p>
          <a:p>
            <a:pPr algn="just"/>
            <a:r>
              <a:rPr lang="fr-FR" b="1" dirty="0"/>
              <a:t>s'il s'est assuré, à intervalles réguliers, du respect effectif de ladite réglementation (2)</a:t>
            </a:r>
          </a:p>
          <a:p>
            <a:pPr algn="just"/>
            <a:r>
              <a:rPr lang="fr-FR" b="1" dirty="0"/>
              <a:t>et si, en cas de manquements répétés, il a pris les mesures nécessaires pour éviter qu'ils ne se reproduisent. (3) </a:t>
            </a:r>
          </a:p>
        </p:txBody>
      </p:sp>
    </p:spTree>
    <p:extLst>
      <p:ext uri="{BB962C8B-B14F-4D97-AF65-F5344CB8AC3E}">
        <p14:creationId xmlns:p14="http://schemas.microsoft.com/office/powerpoint/2010/main" val="743250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EC1C6-BF79-DA84-B0BE-EB464CDE6A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79DBBC-63B8-8DE3-0818-E47F357DDBB1}"/>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 contrôle commence bien avant l’arrivée du contrôleur</a:t>
            </a:r>
          </a:p>
        </p:txBody>
      </p:sp>
      <p:sp>
        <p:nvSpPr>
          <p:cNvPr id="4" name="AutoShape 2" descr="RÃ©sultat de recherche d'images pour &quot;efacs&quot;">
            <a:extLst>
              <a:ext uri="{FF2B5EF4-FFF2-40B4-BE49-F238E27FC236}">
                <a16:creationId xmlns:a16="http://schemas.microsoft.com/office/drawing/2014/main" id="{0E7D7445-F675-61F0-C151-AA0C7DA611C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643F5E53-52CF-93E6-CAED-239B45AC939E}"/>
              </a:ext>
            </a:extLst>
          </p:cNvPr>
          <p:cNvSpPr>
            <a:spLocks noGrp="1"/>
          </p:cNvSpPr>
          <p:nvPr>
            <p:ph idx="1"/>
          </p:nvPr>
        </p:nvSpPr>
        <p:spPr>
          <a:xfrm>
            <a:off x="758699" y="1726163"/>
            <a:ext cx="10674601" cy="4870579"/>
          </a:xfrm>
        </p:spPr>
        <p:txBody>
          <a:bodyPr>
            <a:normAutofit/>
          </a:bodyPr>
          <a:lstStyle/>
          <a:p>
            <a:pPr marL="0" indent="0" algn="just">
              <a:buNone/>
            </a:pPr>
            <a:r>
              <a:rPr lang="fr-FR" b="1" u="sng" dirty="0">
                <a:solidFill>
                  <a:schemeClr val="accent3"/>
                </a:solidFill>
              </a:rPr>
              <a:t>1 - L’information des salariés du contenu de la réglementation et la demande de respecter cette dernière </a:t>
            </a:r>
          </a:p>
          <a:p>
            <a:pPr marL="0" indent="0" algn="just">
              <a:buNone/>
            </a:pPr>
            <a:r>
              <a:rPr lang="fr-FR" b="1" dirty="0"/>
              <a:t>La formation des conducteurs (formation initiale + FCO à jour) ; </a:t>
            </a:r>
          </a:p>
          <a:p>
            <a:pPr marL="0" indent="0" algn="just">
              <a:buNone/>
            </a:pPr>
            <a:r>
              <a:rPr lang="fr-FR" b="1" dirty="0"/>
              <a:t>Les formations internes complémentaires dédiées à la RSE ;</a:t>
            </a:r>
          </a:p>
          <a:p>
            <a:pPr marL="0" indent="0" algn="just">
              <a:buNone/>
            </a:pPr>
            <a:r>
              <a:rPr lang="fr-FR" b="1" dirty="0"/>
              <a:t>Les contrats de travail : insertion d’une clause liée à l’obligation de respecter scrupuleusement la règlementation liée aux temps de travail, conduite et de repos ; et à l’obligation de manipuler correctement le chronotachygraphe ; </a:t>
            </a:r>
          </a:p>
          <a:p>
            <a:pPr marL="0" indent="0" algn="just">
              <a:buNone/>
            </a:pPr>
            <a:r>
              <a:rPr lang="fr-FR" b="1" dirty="0"/>
              <a:t>Le règlement intérieur : dispositions spécifiques pour le personnel roulant (rappel des règles de manipulation du sélecteur de l’appareil chronotachygraphe. Obligation de se conformer strictement aux dispositions législatives et règlementaires sur la durée de travail, de conduite et de repos ;</a:t>
            </a:r>
          </a:p>
          <a:p>
            <a:pPr marL="0" indent="0" algn="just">
              <a:buNone/>
            </a:pPr>
            <a:r>
              <a:rPr lang="fr-FR" b="1" dirty="0"/>
              <a:t>Les notes de services, livret d’accueil destinés à rappeler les règles et les procédures à suivre.</a:t>
            </a:r>
          </a:p>
        </p:txBody>
      </p:sp>
    </p:spTree>
    <p:extLst>
      <p:ext uri="{BB962C8B-B14F-4D97-AF65-F5344CB8AC3E}">
        <p14:creationId xmlns:p14="http://schemas.microsoft.com/office/powerpoint/2010/main" val="2590061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725DA-0056-05DB-730E-8A8B7AC7F3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DA15F0-C1B0-D78D-80F4-2BF27A73368C}"/>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 contrôle commence bien avant l’arrivée du contrôleur</a:t>
            </a:r>
          </a:p>
        </p:txBody>
      </p:sp>
      <p:sp>
        <p:nvSpPr>
          <p:cNvPr id="4" name="AutoShape 2" descr="RÃ©sultat de recherche d'images pour &quot;efacs&quot;">
            <a:extLst>
              <a:ext uri="{FF2B5EF4-FFF2-40B4-BE49-F238E27FC236}">
                <a16:creationId xmlns:a16="http://schemas.microsoft.com/office/drawing/2014/main" id="{0C5CFE48-E65D-F7F4-D507-D313A37B6FE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3E5C4657-A3B1-C678-6202-EDC0D0A9F2DA}"/>
              </a:ext>
            </a:extLst>
          </p:cNvPr>
          <p:cNvSpPr>
            <a:spLocks noGrp="1"/>
          </p:cNvSpPr>
          <p:nvPr>
            <p:ph idx="1"/>
          </p:nvPr>
        </p:nvSpPr>
        <p:spPr>
          <a:xfrm>
            <a:off x="884904" y="1871625"/>
            <a:ext cx="10353368" cy="4725117"/>
          </a:xfrm>
        </p:spPr>
        <p:txBody>
          <a:bodyPr>
            <a:normAutofit/>
          </a:bodyPr>
          <a:lstStyle/>
          <a:p>
            <a:pPr marL="0" indent="0" algn="just">
              <a:buNone/>
            </a:pPr>
            <a:r>
              <a:rPr lang="fr-FR" b="1" u="sng" dirty="0">
                <a:solidFill>
                  <a:schemeClr val="accent3"/>
                </a:solidFill>
              </a:rPr>
              <a:t>2 - Le contrôle a intervalle régulier de l’activité des conducteurs : </a:t>
            </a:r>
          </a:p>
          <a:p>
            <a:pPr marL="0" indent="0" algn="just">
              <a:buNone/>
            </a:pPr>
            <a:endParaRPr lang="fr-FR" b="1" dirty="0"/>
          </a:p>
          <a:p>
            <a:pPr marL="0" indent="0" algn="just">
              <a:buNone/>
            </a:pPr>
            <a:r>
              <a:rPr lang="fr-FR" b="1" dirty="0"/>
              <a:t>La lecture, a minima mensuelle, des données issues des cartes conducteurs ; </a:t>
            </a:r>
          </a:p>
          <a:p>
            <a:pPr marL="0" indent="0" algn="just">
              <a:buNone/>
            </a:pPr>
            <a:r>
              <a:rPr lang="fr-FR" b="1" dirty="0"/>
              <a:t>Le registre des incidents (pour les conducteurs ou a minima pour le personnel d’exploitation) : destiné à consigner par écrit tous les évènements de route qui ont conduit les chauffeurs à des dépassements indépendants de leur volonté et de la volonté de l’entreprise (neige, intempéries, bouchons, difficultés de stationnement, accidents, voies fermées, ….).</a:t>
            </a:r>
          </a:p>
          <a:p>
            <a:pPr marL="0" indent="0" algn="just">
              <a:buNone/>
            </a:pPr>
            <a:r>
              <a:rPr lang="fr-FR" b="1" dirty="0"/>
              <a:t>L’édition d’un rapport des infractions mensuel : détaillant les infractions commises et les sanctions encourues.</a:t>
            </a:r>
          </a:p>
        </p:txBody>
      </p:sp>
    </p:spTree>
    <p:extLst>
      <p:ext uri="{BB962C8B-B14F-4D97-AF65-F5344CB8AC3E}">
        <p14:creationId xmlns:p14="http://schemas.microsoft.com/office/powerpoint/2010/main" val="2966173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8EBCE-3593-167E-E0EE-FE84B98A16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32A7CE-3518-D2FD-1E45-A2E0701D6EFE}"/>
              </a:ext>
            </a:extLst>
          </p:cNvPr>
          <p:cNvSpPr>
            <a:spLocks noGrp="1"/>
          </p:cNvSpPr>
          <p:nvPr>
            <p:ph type="title"/>
          </p:nvPr>
        </p:nvSpPr>
        <p:spPr>
          <a:xfrm>
            <a:off x="563671" y="471096"/>
            <a:ext cx="9487163" cy="1400530"/>
          </a:xfrm>
        </p:spPr>
        <p:txBody>
          <a:bodyPr/>
          <a:lstStyle/>
          <a:p>
            <a:pPr algn="ctr"/>
            <a:r>
              <a:rPr lang="fr-FR" sz="3200" b="1">
                <a:solidFill>
                  <a:schemeClr val="accent1"/>
                </a:solidFill>
              </a:rPr>
              <a:t>Le contrôle commence bien avant l’arrivée du contrôleur</a:t>
            </a:r>
            <a:endParaRPr lang="fr-FR" sz="3200" b="1" dirty="0">
              <a:solidFill>
                <a:schemeClr val="accent1"/>
              </a:solidFill>
            </a:endParaRPr>
          </a:p>
        </p:txBody>
      </p:sp>
      <p:sp>
        <p:nvSpPr>
          <p:cNvPr id="4" name="AutoShape 2" descr="RÃ©sultat de recherche d'images pour &quot;efacs&quot;">
            <a:extLst>
              <a:ext uri="{FF2B5EF4-FFF2-40B4-BE49-F238E27FC236}">
                <a16:creationId xmlns:a16="http://schemas.microsoft.com/office/drawing/2014/main" id="{CFC88C9E-D942-A48A-6839-DBFCC427F79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Espace réservé du contenu 5">
            <a:extLst>
              <a:ext uri="{FF2B5EF4-FFF2-40B4-BE49-F238E27FC236}">
                <a16:creationId xmlns:a16="http://schemas.microsoft.com/office/drawing/2014/main" id="{9FB8BA0A-C4AB-8E18-D44A-F463B729446C}"/>
              </a:ext>
            </a:extLst>
          </p:cNvPr>
          <p:cNvPicPr>
            <a:picLocks noGrp="1" noChangeAspect="1"/>
          </p:cNvPicPr>
          <p:nvPr>
            <p:ph idx="1"/>
          </p:nvPr>
        </p:nvPicPr>
        <p:blipFill>
          <a:blip r:embed="rId2"/>
          <a:srcRect/>
          <a:stretch>
            <a:fillRect/>
          </a:stretch>
        </p:blipFill>
        <p:spPr>
          <a:xfrm>
            <a:off x="1598390" y="1623143"/>
            <a:ext cx="8995220" cy="4763760"/>
          </a:xfrm>
          <a:prstGeom prst="rect">
            <a:avLst/>
          </a:prstGeom>
        </p:spPr>
      </p:pic>
    </p:spTree>
    <p:extLst>
      <p:ext uri="{BB962C8B-B14F-4D97-AF65-F5344CB8AC3E}">
        <p14:creationId xmlns:p14="http://schemas.microsoft.com/office/powerpoint/2010/main" val="1249177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DB850-2FA8-06C8-2FD5-3D029350A9E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4567D23-85A4-2C56-55C6-4CA6BE47108E}"/>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 contrôle commence bien avant l’arrivée du contrôleur</a:t>
            </a:r>
          </a:p>
        </p:txBody>
      </p:sp>
      <p:sp>
        <p:nvSpPr>
          <p:cNvPr id="4" name="AutoShape 2" descr="RÃ©sultat de recherche d'images pour &quot;efacs&quot;">
            <a:extLst>
              <a:ext uri="{FF2B5EF4-FFF2-40B4-BE49-F238E27FC236}">
                <a16:creationId xmlns:a16="http://schemas.microsoft.com/office/drawing/2014/main" id="{9F865995-B7F8-7810-329B-B3A9D0593B5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368EFCA0-F0DE-A32B-7FD1-8449DCE3F70C}"/>
              </a:ext>
            </a:extLst>
          </p:cNvPr>
          <p:cNvSpPr>
            <a:spLocks noGrp="1"/>
          </p:cNvSpPr>
          <p:nvPr>
            <p:ph idx="1"/>
          </p:nvPr>
        </p:nvSpPr>
        <p:spPr>
          <a:xfrm>
            <a:off x="563671" y="1768988"/>
            <a:ext cx="10968966" cy="4725117"/>
          </a:xfrm>
        </p:spPr>
        <p:txBody>
          <a:bodyPr>
            <a:normAutofit/>
          </a:bodyPr>
          <a:lstStyle/>
          <a:p>
            <a:pPr marL="0" indent="0" algn="just">
              <a:buNone/>
            </a:pPr>
            <a:r>
              <a:rPr lang="fr-FR" b="1" u="sng" dirty="0">
                <a:solidFill>
                  <a:schemeClr val="accent3"/>
                </a:solidFill>
              </a:rPr>
              <a:t>3 - Les mesures nécessaires devant être prises pour éviter que de tels comportements ne se reproduisent </a:t>
            </a:r>
          </a:p>
          <a:p>
            <a:pPr marL="0" indent="0" algn="just">
              <a:buNone/>
            </a:pPr>
            <a:endParaRPr lang="fr-FR" sz="1000" b="1" u="sng" dirty="0"/>
          </a:p>
          <a:p>
            <a:pPr marL="0" indent="0" algn="just">
              <a:buNone/>
            </a:pPr>
            <a:r>
              <a:rPr lang="fr-FR" b="1" dirty="0"/>
              <a:t>En cas de comportements réitérés et en l’absence de production de justificatifs liés aux infractions commises (cf. dev. sur le registre des incidents de route), l’employeur doit user de son pouvoir disciplinaire à l’égard du salarié infractionniste (avertissement, mise à pied, licenciement …).</a:t>
            </a:r>
          </a:p>
          <a:p>
            <a:pPr marL="0" indent="0" algn="just">
              <a:buNone/>
            </a:pPr>
            <a:r>
              <a:rPr lang="fr-FR" b="1" dirty="0"/>
              <a:t>Le fait de ne pas sanctionner équivaut au fait de tolérer de tels agissements.</a:t>
            </a:r>
          </a:p>
          <a:p>
            <a:pPr marL="0" indent="0" algn="just">
              <a:buNone/>
            </a:pPr>
            <a:r>
              <a:rPr lang="fr-FR" b="1" dirty="0"/>
              <a:t>Cela revient également à considérer que les infractions commises ne sont pas des faits personnels commis par les salariés mais qu’elles sont liées aux contraintes organisationnelles de la société (planning, tournées trop justes pour respecter les durées de travail, repos </a:t>
            </a:r>
            <a:r>
              <a:rPr lang="fr-FR" b="1" dirty="0" err="1"/>
              <a:t>etc</a:t>
            </a:r>
            <a:r>
              <a:rPr lang="fr-FR" b="1" dirty="0"/>
              <a:t>).</a:t>
            </a:r>
          </a:p>
          <a:p>
            <a:pPr marL="0" indent="0" algn="just">
              <a:buNone/>
            </a:pPr>
            <a:r>
              <a:rPr lang="fr-FR" b="1" dirty="0"/>
              <a:t>A minima (ou en plus) : faire contresigner le rapport mensuel des infractions.</a:t>
            </a:r>
          </a:p>
        </p:txBody>
      </p:sp>
    </p:spTree>
    <p:extLst>
      <p:ext uri="{BB962C8B-B14F-4D97-AF65-F5344CB8AC3E}">
        <p14:creationId xmlns:p14="http://schemas.microsoft.com/office/powerpoint/2010/main" val="1730975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B1C9F-78DA-8FB2-8E56-7BEAAB258F4D}"/>
            </a:ext>
          </a:extLst>
        </p:cNvPr>
        <p:cNvGrpSpPr/>
        <p:nvPr/>
      </p:nvGrpSpPr>
      <p:grpSpPr>
        <a:xfrm>
          <a:off x="0" y="0"/>
          <a:ext cx="0" cy="0"/>
          <a:chOff x="0" y="0"/>
          <a:chExt cx="0" cy="0"/>
        </a:xfrm>
      </p:grpSpPr>
      <p:sp>
        <p:nvSpPr>
          <p:cNvPr id="4" name="AutoShape 2" descr="RÃ©sultat de recherche d'images pour &quot;efacs&quot;">
            <a:extLst>
              <a:ext uri="{FF2B5EF4-FFF2-40B4-BE49-F238E27FC236}">
                <a16:creationId xmlns:a16="http://schemas.microsoft.com/office/drawing/2014/main" id="{805B0E59-FF52-701C-4DBC-6546F8A1018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3D4678E9-3BDF-F3BF-B678-2D82626A1C55}"/>
              </a:ext>
            </a:extLst>
          </p:cNvPr>
          <p:cNvSpPr>
            <a:spLocks noGrp="1"/>
          </p:cNvSpPr>
          <p:nvPr>
            <p:ph idx="1"/>
          </p:nvPr>
        </p:nvSpPr>
        <p:spPr>
          <a:xfrm>
            <a:off x="884904" y="1871626"/>
            <a:ext cx="10353368" cy="4515278"/>
          </a:xfrm>
        </p:spPr>
        <p:txBody>
          <a:bodyPr>
            <a:normAutofit/>
          </a:bodyPr>
          <a:lstStyle/>
          <a:p>
            <a:pPr marL="0" indent="0" algn="ctr">
              <a:buNone/>
            </a:pPr>
            <a:endParaRPr lang="fr-FR" sz="4000" b="1" dirty="0">
              <a:solidFill>
                <a:schemeClr val="accent1"/>
              </a:solidFill>
            </a:endParaRPr>
          </a:p>
          <a:p>
            <a:pPr marL="0" indent="0" algn="ctr">
              <a:buNone/>
            </a:pPr>
            <a:r>
              <a:rPr lang="fr-FR" sz="4000" b="1" dirty="0">
                <a:solidFill>
                  <a:schemeClr val="accent1"/>
                </a:solidFill>
              </a:rPr>
              <a:t>Identifier les points de vigilance avant qu’ils ne deviennent des infractions</a:t>
            </a:r>
          </a:p>
        </p:txBody>
      </p:sp>
    </p:spTree>
    <p:extLst>
      <p:ext uri="{BB962C8B-B14F-4D97-AF65-F5344CB8AC3E}">
        <p14:creationId xmlns:p14="http://schemas.microsoft.com/office/powerpoint/2010/main" val="3144043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E58B9-3EAB-934C-14ED-C92C9E4278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705C6F-1BAE-3E5E-9FE6-9E7D531533E7}"/>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Où se cachent réellement les risques ?</a:t>
            </a:r>
          </a:p>
        </p:txBody>
      </p:sp>
      <p:sp>
        <p:nvSpPr>
          <p:cNvPr id="4" name="AutoShape 2" descr="RÃ©sultat de recherche d'images pour &quot;efacs&quot;">
            <a:extLst>
              <a:ext uri="{FF2B5EF4-FFF2-40B4-BE49-F238E27FC236}">
                <a16:creationId xmlns:a16="http://schemas.microsoft.com/office/drawing/2014/main" id="{136F2944-4086-D850-075D-386A39D328D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04CAEA2B-C02E-9C95-9909-7DF1EA2199DD}"/>
              </a:ext>
            </a:extLst>
          </p:cNvPr>
          <p:cNvSpPr>
            <a:spLocks noGrp="1"/>
          </p:cNvSpPr>
          <p:nvPr>
            <p:ph idx="1"/>
          </p:nvPr>
        </p:nvSpPr>
        <p:spPr>
          <a:xfrm>
            <a:off x="563671" y="1387366"/>
            <a:ext cx="10882657" cy="5225705"/>
          </a:xfrm>
        </p:spPr>
        <p:txBody>
          <a:bodyPr>
            <a:normAutofit fontScale="92500" lnSpcReduction="20000"/>
          </a:bodyPr>
          <a:lstStyle/>
          <a:p>
            <a:pPr marL="0" indent="0" algn="just">
              <a:buNone/>
            </a:pPr>
            <a:r>
              <a:rPr lang="fr-FR" altLang="fr-FR" sz="2200" b="1" u="sng" dirty="0">
                <a:solidFill>
                  <a:schemeClr val="accent3"/>
                </a:solidFill>
              </a:rPr>
              <a:t>Une infraction constatée sur la route peut être le symptôme d’un problème d’organisation en amont.</a:t>
            </a:r>
          </a:p>
          <a:p>
            <a:pPr marL="0" indent="0" algn="just">
              <a:buNone/>
            </a:pPr>
            <a:endParaRPr lang="fr-FR" altLang="fr-FR" sz="2200" b="1" u="sng" dirty="0">
              <a:solidFill>
                <a:schemeClr val="accent3"/>
              </a:solidFill>
            </a:endParaRPr>
          </a:p>
          <a:p>
            <a:pPr marL="0" indent="0" algn="ctr">
              <a:buNone/>
            </a:pPr>
            <a:r>
              <a:rPr lang="fr-FR" altLang="fr-FR" sz="2200" b="1" u="sng" dirty="0"/>
              <a:t>Les principales questions à se poser avant le contrôle : </a:t>
            </a:r>
          </a:p>
          <a:p>
            <a:pPr marL="0" indent="0" algn="ctr">
              <a:buNone/>
            </a:pPr>
            <a:endParaRPr lang="fr-FR" altLang="fr-FR" b="1" dirty="0"/>
          </a:p>
          <a:p>
            <a:pPr algn="just"/>
            <a:r>
              <a:rPr lang="fr-FR" altLang="fr-FR" sz="2400" b="1" u="sng" dirty="0"/>
              <a:t>Organisation</a:t>
            </a:r>
            <a:r>
              <a:rPr lang="fr-FR" altLang="fr-FR" sz="2400" dirty="0"/>
              <a:t> : moyens, responsabilités =&gt; Nos conducteurs connaissent-ils les règles applicables ?</a:t>
            </a:r>
          </a:p>
          <a:p>
            <a:pPr algn="just"/>
            <a:r>
              <a:rPr lang="fr-FR" sz="2400" b="1" u="sng" dirty="0"/>
              <a:t>Planification</a:t>
            </a:r>
            <a:r>
              <a:rPr lang="fr-FR" sz="2400" dirty="0"/>
              <a:t> : tournées, contraintes =&gt; Nos planning permettent-ils réellement de les respecter ? </a:t>
            </a:r>
          </a:p>
          <a:p>
            <a:pPr algn="just"/>
            <a:r>
              <a:rPr lang="fr-FR" sz="2400" b="1" u="sng" dirty="0"/>
              <a:t>Enregistrement</a:t>
            </a:r>
            <a:r>
              <a:rPr lang="fr-FR" sz="2400" b="1" dirty="0"/>
              <a:t> :</a:t>
            </a:r>
            <a:r>
              <a:rPr lang="fr-FR" sz="2400" dirty="0"/>
              <a:t> tachygraphe, activité =&gt;  Contrôlons nous régulièrement les données tachygraphes ? </a:t>
            </a:r>
          </a:p>
          <a:p>
            <a:pPr algn="just"/>
            <a:r>
              <a:rPr lang="fr-FR" sz="2400" b="1" u="sng" dirty="0"/>
              <a:t>Contrôle</a:t>
            </a:r>
            <a:r>
              <a:rPr lang="fr-FR" sz="2400" b="1" dirty="0"/>
              <a:t> </a:t>
            </a:r>
            <a:r>
              <a:rPr lang="fr-FR" sz="2400" dirty="0"/>
              <a:t>: analyse des données =&gt; Les mêmes anomalies se reproduisent-elles ?</a:t>
            </a:r>
          </a:p>
          <a:p>
            <a:pPr algn="just"/>
            <a:r>
              <a:rPr lang="fr-FR" sz="2400" b="1" u="sng" dirty="0"/>
              <a:t>Correction</a:t>
            </a:r>
            <a:r>
              <a:rPr lang="fr-FR" sz="2400" b="1" dirty="0"/>
              <a:t> </a:t>
            </a:r>
            <a:r>
              <a:rPr lang="fr-FR" sz="2400" dirty="0"/>
              <a:t>: actions et suivi =&gt; Que faisons nous quand une anomalie est détectée et pouvons-nous démontrer les actions réalisées ?</a:t>
            </a:r>
          </a:p>
          <a:p>
            <a:pPr marL="0" indent="0">
              <a:buNone/>
            </a:pPr>
            <a:endParaRPr lang="fr-FR" b="1" dirty="0"/>
          </a:p>
        </p:txBody>
      </p:sp>
    </p:spTree>
    <p:extLst>
      <p:ext uri="{BB962C8B-B14F-4D97-AF65-F5344CB8AC3E}">
        <p14:creationId xmlns:p14="http://schemas.microsoft.com/office/powerpoint/2010/main" val="4223749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38B4C-6A92-1CFB-2EAE-4675CE92BA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401A34C-D232-B156-932C-3A76464B8769}"/>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Temps de conduite, repos et tachygraphe : les points de vigilance</a:t>
            </a:r>
          </a:p>
        </p:txBody>
      </p:sp>
      <p:sp>
        <p:nvSpPr>
          <p:cNvPr id="4" name="AutoShape 2" descr="RÃ©sultat de recherche d'images pour &quot;efacs&quot;">
            <a:extLst>
              <a:ext uri="{FF2B5EF4-FFF2-40B4-BE49-F238E27FC236}">
                <a16:creationId xmlns:a16="http://schemas.microsoft.com/office/drawing/2014/main" id="{4D1A92BE-358A-F319-1A7C-6B2126FC78F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Rounded Rectangle 4">
            <a:extLst>
              <a:ext uri="{FF2B5EF4-FFF2-40B4-BE49-F238E27FC236}">
                <a16:creationId xmlns:a16="http://schemas.microsoft.com/office/drawing/2014/main" id="{E4FCAEFC-8D73-0C52-7A6D-1DA5BE46960E}"/>
              </a:ext>
            </a:extLst>
          </p:cNvPr>
          <p:cNvSpPr>
            <a:spLocks noGrp="1"/>
          </p:cNvSpPr>
          <p:nvPr>
            <p:ph idx="1"/>
          </p:nvPr>
        </p:nvSpPr>
        <p:spPr>
          <a:xfrm>
            <a:off x="563671" y="1871626"/>
            <a:ext cx="3409347" cy="4524594"/>
          </a:xfrm>
          <a:prstGeom prst="roundRect">
            <a:avLst/>
          </a:prstGeom>
          <a:solidFill>
            <a:srgbClr val="F1F5F8"/>
          </a:solidFill>
          <a:ln>
            <a:solidFill>
              <a:srgbClr val="DAE1E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b="1" dirty="0">
                <a:solidFill>
                  <a:schemeClr val="accent3"/>
                </a:solidFill>
              </a:rPr>
              <a:t>CONDUITE</a:t>
            </a:r>
          </a:p>
          <a:p>
            <a:pPr algn="ctr"/>
            <a:endParaRPr lang="fr-FR" b="1" dirty="0">
              <a:solidFill>
                <a:schemeClr val="accent3"/>
              </a:solidFill>
            </a:endParaRPr>
          </a:p>
          <a:p>
            <a:pPr marL="0" indent="0">
              <a:buNone/>
            </a:pPr>
            <a:r>
              <a:rPr lang="fr-FR" b="1" dirty="0">
                <a:solidFill>
                  <a:schemeClr val="accent3"/>
                </a:solidFill>
              </a:rPr>
              <a:t>• Durées de conduite</a:t>
            </a:r>
            <a:br>
              <a:rPr lang="fr-FR" b="1" dirty="0">
                <a:solidFill>
                  <a:schemeClr val="accent3"/>
                </a:solidFill>
              </a:rPr>
            </a:br>
            <a:r>
              <a:rPr lang="fr-FR" b="1" dirty="0">
                <a:solidFill>
                  <a:schemeClr val="accent3"/>
                </a:solidFill>
              </a:rPr>
              <a:t>• Conduite continue</a:t>
            </a:r>
            <a:br>
              <a:rPr lang="fr-FR" b="1" dirty="0">
                <a:solidFill>
                  <a:schemeClr val="accent3"/>
                </a:solidFill>
              </a:rPr>
            </a:br>
            <a:r>
              <a:rPr lang="fr-FR" b="1" dirty="0">
                <a:solidFill>
                  <a:schemeClr val="accent3"/>
                </a:solidFill>
              </a:rPr>
              <a:t>• Durées quotidienne / hebdomadaire</a:t>
            </a:r>
            <a:br>
              <a:rPr lang="fr-FR" b="1" dirty="0">
                <a:solidFill>
                  <a:schemeClr val="accent3"/>
                </a:solidFill>
              </a:rPr>
            </a:br>
            <a:r>
              <a:rPr lang="fr-FR" b="1" dirty="0">
                <a:solidFill>
                  <a:schemeClr val="accent3"/>
                </a:solidFill>
              </a:rPr>
              <a:t>• Conduite sur deux semaines</a:t>
            </a:r>
          </a:p>
          <a:p>
            <a:pPr marL="0" indent="0">
              <a:buNone/>
            </a:pPr>
            <a:endParaRPr lang="fr-FR" b="1" dirty="0">
              <a:solidFill>
                <a:schemeClr val="accent3"/>
              </a:solidFill>
            </a:endParaRPr>
          </a:p>
        </p:txBody>
      </p:sp>
      <p:sp>
        <p:nvSpPr>
          <p:cNvPr id="7" name="Rounded Rectangle 4">
            <a:extLst>
              <a:ext uri="{FF2B5EF4-FFF2-40B4-BE49-F238E27FC236}">
                <a16:creationId xmlns:a16="http://schemas.microsoft.com/office/drawing/2014/main" id="{C6CB4D71-A76D-0112-014E-8ED74B2D3EAE}"/>
              </a:ext>
            </a:extLst>
          </p:cNvPr>
          <p:cNvSpPr txBox="1">
            <a:spLocks/>
          </p:cNvSpPr>
          <p:nvPr/>
        </p:nvSpPr>
        <p:spPr>
          <a:xfrm>
            <a:off x="4238926" y="1871626"/>
            <a:ext cx="3409347" cy="4524594"/>
          </a:xfrm>
          <a:prstGeom prst="roundRect">
            <a:avLst/>
          </a:prstGeom>
          <a:solidFill>
            <a:srgbClr val="F1F5F8"/>
          </a:solidFill>
          <a:ln w="9525" cap="rnd" cmpd="sng" algn="ctr">
            <a:solidFill>
              <a:srgbClr val="DAE1E7"/>
            </a:solidFill>
            <a:prstDash val="soli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9pPr>
          </a:lstStyle>
          <a:p>
            <a:pPr algn="ctr"/>
            <a:r>
              <a:rPr lang="fr-FR" b="1" dirty="0">
                <a:solidFill>
                  <a:schemeClr val="accent3"/>
                </a:solidFill>
              </a:rPr>
              <a:t>REPOS</a:t>
            </a:r>
          </a:p>
          <a:p>
            <a:pPr algn="ctr"/>
            <a:endParaRPr lang="fr-FR" b="1" dirty="0">
              <a:solidFill>
                <a:schemeClr val="accent3"/>
              </a:solidFill>
            </a:endParaRPr>
          </a:p>
          <a:p>
            <a:pPr marL="0" indent="0">
              <a:buFont typeface="Wingdings 3" charset="2"/>
              <a:buNone/>
            </a:pPr>
            <a:r>
              <a:rPr lang="fr-FR" b="1" dirty="0">
                <a:solidFill>
                  <a:schemeClr val="accent3"/>
                </a:solidFill>
              </a:rPr>
              <a:t>• Repos quotidien</a:t>
            </a:r>
            <a:br>
              <a:rPr lang="fr-FR" b="1" dirty="0">
                <a:solidFill>
                  <a:schemeClr val="accent3"/>
                </a:solidFill>
              </a:rPr>
            </a:br>
            <a:r>
              <a:rPr lang="fr-FR" b="1" dirty="0">
                <a:solidFill>
                  <a:schemeClr val="accent3"/>
                </a:solidFill>
              </a:rPr>
              <a:t>• Repos hebdomadaire</a:t>
            </a:r>
            <a:br>
              <a:rPr lang="fr-FR" b="1" dirty="0">
                <a:solidFill>
                  <a:schemeClr val="accent3"/>
                </a:solidFill>
              </a:rPr>
            </a:br>
            <a:r>
              <a:rPr lang="fr-FR" b="1" dirty="0">
                <a:solidFill>
                  <a:schemeClr val="accent3"/>
                </a:solidFill>
              </a:rPr>
              <a:t>• Règles spécifiques selon la situation</a:t>
            </a:r>
            <a:br>
              <a:rPr lang="fr-FR" b="1" dirty="0">
                <a:solidFill>
                  <a:schemeClr val="accent3"/>
                </a:solidFill>
              </a:rPr>
            </a:br>
            <a:r>
              <a:rPr lang="fr-FR" b="1" dirty="0">
                <a:solidFill>
                  <a:schemeClr val="accent3"/>
                </a:solidFill>
              </a:rPr>
              <a:t>• Organisation du retour / repos</a:t>
            </a:r>
          </a:p>
          <a:p>
            <a:pPr marL="0" indent="0" algn="ctr">
              <a:buFont typeface="Wingdings 3" charset="2"/>
              <a:buNone/>
            </a:pPr>
            <a:endParaRPr lang="fr-FR" b="1" dirty="0">
              <a:solidFill>
                <a:schemeClr val="accent3"/>
              </a:solidFill>
            </a:endParaRPr>
          </a:p>
        </p:txBody>
      </p:sp>
      <p:sp>
        <p:nvSpPr>
          <p:cNvPr id="9" name="Rounded Rectangle 4">
            <a:extLst>
              <a:ext uri="{FF2B5EF4-FFF2-40B4-BE49-F238E27FC236}">
                <a16:creationId xmlns:a16="http://schemas.microsoft.com/office/drawing/2014/main" id="{01D5406A-9E46-1792-02D0-385C22799F68}"/>
              </a:ext>
            </a:extLst>
          </p:cNvPr>
          <p:cNvSpPr txBox="1">
            <a:spLocks/>
          </p:cNvSpPr>
          <p:nvPr/>
        </p:nvSpPr>
        <p:spPr>
          <a:xfrm>
            <a:off x="7914181" y="1871626"/>
            <a:ext cx="3409347" cy="4524594"/>
          </a:xfrm>
          <a:prstGeom prst="roundRect">
            <a:avLst/>
          </a:prstGeom>
          <a:solidFill>
            <a:srgbClr val="F1F5F8"/>
          </a:solidFill>
          <a:ln w="9525" cap="rnd" cmpd="sng" algn="ctr">
            <a:solidFill>
              <a:srgbClr val="DAE1E7"/>
            </a:solidFill>
            <a:prstDash val="soli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lt1"/>
                </a:solidFill>
                <a:latin typeface="+mn-lt"/>
                <a:ea typeface="+mn-ea"/>
                <a:cs typeface="+mn-cs"/>
              </a:defRPr>
            </a:lvl9pPr>
          </a:lstStyle>
          <a:p>
            <a:pPr algn="ctr"/>
            <a:r>
              <a:rPr lang="fr-FR" b="1" dirty="0">
                <a:solidFill>
                  <a:schemeClr val="accent3"/>
                </a:solidFill>
              </a:rPr>
              <a:t>ENREGISTREMENT</a:t>
            </a:r>
          </a:p>
          <a:p>
            <a:pPr algn="ctr"/>
            <a:endParaRPr lang="fr-FR" b="1" dirty="0">
              <a:solidFill>
                <a:schemeClr val="accent3"/>
              </a:solidFill>
            </a:endParaRPr>
          </a:p>
          <a:p>
            <a:pPr marL="0" indent="0">
              <a:buNone/>
            </a:pPr>
            <a:r>
              <a:rPr lang="fr-FR" b="1" dirty="0">
                <a:solidFill>
                  <a:schemeClr val="accent3"/>
                </a:solidFill>
              </a:rPr>
              <a:t>• Carte conducteur</a:t>
            </a:r>
            <a:br>
              <a:rPr lang="fr-FR" b="1" dirty="0">
                <a:solidFill>
                  <a:schemeClr val="accent3"/>
                </a:solidFill>
              </a:rPr>
            </a:br>
            <a:r>
              <a:rPr lang="fr-FR" b="1" dirty="0">
                <a:solidFill>
                  <a:schemeClr val="accent3"/>
                </a:solidFill>
              </a:rPr>
              <a:t>• Activités correctement renseignées</a:t>
            </a:r>
            <a:br>
              <a:rPr lang="fr-FR" b="1" dirty="0">
                <a:solidFill>
                  <a:schemeClr val="accent3"/>
                </a:solidFill>
              </a:rPr>
            </a:br>
            <a:r>
              <a:rPr lang="fr-FR" b="1" dirty="0">
                <a:solidFill>
                  <a:schemeClr val="accent3"/>
                </a:solidFill>
              </a:rPr>
              <a:t>• Anomalies / événements</a:t>
            </a:r>
            <a:br>
              <a:rPr lang="fr-FR" b="1" dirty="0">
                <a:solidFill>
                  <a:schemeClr val="accent3"/>
                </a:solidFill>
              </a:rPr>
            </a:br>
            <a:r>
              <a:rPr lang="fr-FR" b="1" dirty="0">
                <a:solidFill>
                  <a:schemeClr val="accent3"/>
                </a:solidFill>
              </a:rPr>
              <a:t>• Téléchargement et conservation</a:t>
            </a:r>
          </a:p>
        </p:txBody>
      </p:sp>
    </p:spTree>
    <p:extLst>
      <p:ext uri="{BB962C8B-B14F-4D97-AF65-F5344CB8AC3E}">
        <p14:creationId xmlns:p14="http://schemas.microsoft.com/office/powerpoint/2010/main" val="133363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393C9-C112-E29A-CE16-8AC8CF5A07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E07732B-1044-4023-0B25-E90B769223AB}"/>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Exemples de sanctions encourues</a:t>
            </a:r>
          </a:p>
        </p:txBody>
      </p:sp>
      <p:sp>
        <p:nvSpPr>
          <p:cNvPr id="4" name="AutoShape 2" descr="RÃ©sultat de recherche d'images pour &quot;efacs&quot;">
            <a:extLst>
              <a:ext uri="{FF2B5EF4-FFF2-40B4-BE49-F238E27FC236}">
                <a16:creationId xmlns:a16="http://schemas.microsoft.com/office/drawing/2014/main" id="{A4A13294-B998-256B-1E49-701A60A4A53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137C574E-D9DA-3980-78A9-50DC1BD5A78C}"/>
              </a:ext>
            </a:extLst>
          </p:cNvPr>
          <p:cNvSpPr>
            <a:spLocks noGrp="1"/>
          </p:cNvSpPr>
          <p:nvPr>
            <p:ph idx="1"/>
          </p:nvPr>
        </p:nvSpPr>
        <p:spPr>
          <a:xfrm>
            <a:off x="563671" y="1548883"/>
            <a:ext cx="10882657" cy="5064188"/>
          </a:xfrm>
        </p:spPr>
        <p:txBody>
          <a:bodyPr>
            <a:normAutofit/>
          </a:bodyPr>
          <a:lstStyle/>
          <a:p>
            <a:pPr marL="0" indent="0">
              <a:buNone/>
            </a:pPr>
            <a:r>
              <a:rPr lang="fr-FR" altLang="fr-FR" sz="3200" b="1" dirty="0">
                <a:solidFill>
                  <a:schemeClr val="accent3"/>
                </a:solidFill>
              </a:rPr>
              <a:t>Les contraventions de 4</a:t>
            </a:r>
            <a:r>
              <a:rPr lang="fr-FR" altLang="fr-FR" sz="3200" b="1" baseline="30000" dirty="0">
                <a:solidFill>
                  <a:schemeClr val="accent3"/>
                </a:solidFill>
              </a:rPr>
              <a:t>ème</a:t>
            </a:r>
            <a:r>
              <a:rPr lang="fr-FR" altLang="fr-FR" sz="3200" b="1" dirty="0">
                <a:solidFill>
                  <a:schemeClr val="accent3"/>
                </a:solidFill>
              </a:rPr>
              <a:t> classe</a:t>
            </a:r>
          </a:p>
          <a:p>
            <a:pPr marL="0" indent="0">
              <a:buNone/>
            </a:pPr>
            <a:endParaRPr lang="fr-FR" altLang="fr-FR" b="1" dirty="0">
              <a:solidFill>
                <a:schemeClr val="accent3"/>
              </a:solidFill>
            </a:endParaRPr>
          </a:p>
          <a:p>
            <a:pPr marL="0" indent="0">
              <a:buNone/>
            </a:pPr>
            <a:r>
              <a:rPr lang="fr-FR" altLang="fr-FR" sz="2400" u="sng" dirty="0"/>
              <a:t>Dépassement de la durée maximale de conduite</a:t>
            </a:r>
          </a:p>
          <a:p>
            <a:pPr marL="1062038" lvl="1" indent="-342900">
              <a:buFont typeface="Courier New" panose="02070309020205020404" pitchFamily="49" charset="0"/>
              <a:buChar char="o"/>
            </a:pPr>
            <a:r>
              <a:rPr lang="fr-FR" altLang="fr-FR" sz="2000" dirty="0"/>
              <a:t>Conduite continue dépassement &lt; 1h30</a:t>
            </a:r>
          </a:p>
          <a:p>
            <a:pPr marL="1062038" lvl="1" indent="-342900">
              <a:buFont typeface="Courier New" panose="02070309020205020404" pitchFamily="49" charset="0"/>
              <a:buChar char="o"/>
            </a:pPr>
            <a:r>
              <a:rPr lang="fr-FR" altLang="fr-FR" sz="2000" dirty="0"/>
              <a:t>Conduite journalière dépassement &lt; 2h00</a:t>
            </a:r>
          </a:p>
          <a:p>
            <a:pPr marL="1062038" lvl="1" indent="-342900">
              <a:buFont typeface="Courier New" panose="02070309020205020404" pitchFamily="49" charset="0"/>
              <a:buChar char="o"/>
            </a:pPr>
            <a:r>
              <a:rPr lang="fr-FR" altLang="fr-FR" sz="2000" dirty="0"/>
              <a:t>Conduite hebdomadaire  dépassement &lt; 14h00</a:t>
            </a:r>
          </a:p>
          <a:p>
            <a:pPr marL="1062038" lvl="1" indent="-342900">
              <a:buFont typeface="Courier New" panose="02070309020205020404" pitchFamily="49" charset="0"/>
              <a:buChar char="o"/>
            </a:pPr>
            <a:r>
              <a:rPr lang="fr-FR" altLang="fr-FR" sz="2000" dirty="0"/>
              <a:t>Conduite sur 2 semaines consécutive dépassement &lt; 22h00</a:t>
            </a:r>
            <a:endParaRPr lang="fr-FR" b="1" dirty="0"/>
          </a:p>
        </p:txBody>
      </p:sp>
      <p:sp>
        <p:nvSpPr>
          <p:cNvPr id="6" name="Rectangle à coins arrondis 5">
            <a:extLst>
              <a:ext uri="{FF2B5EF4-FFF2-40B4-BE49-F238E27FC236}">
                <a16:creationId xmlns:a16="http://schemas.microsoft.com/office/drawing/2014/main" id="{63E4A597-02A5-D258-C10B-99966E7D10F2}"/>
              </a:ext>
            </a:extLst>
          </p:cNvPr>
          <p:cNvSpPr/>
          <p:nvPr/>
        </p:nvSpPr>
        <p:spPr>
          <a:xfrm>
            <a:off x="4813097" y="5668560"/>
            <a:ext cx="2870605" cy="718344"/>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defRPr/>
            </a:pPr>
            <a:r>
              <a:rPr lang="fr-FR" sz="3200" b="1" dirty="0">
                <a:solidFill>
                  <a:schemeClr val="bg2"/>
                </a:solidFill>
                <a:latin typeface="Bahnschrift SemiBold"/>
              </a:rPr>
              <a:t>Amende 750 € </a:t>
            </a:r>
          </a:p>
        </p:txBody>
      </p:sp>
    </p:spTree>
    <p:extLst>
      <p:ext uri="{BB962C8B-B14F-4D97-AF65-F5344CB8AC3E}">
        <p14:creationId xmlns:p14="http://schemas.microsoft.com/office/powerpoint/2010/main" val="1913642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61F27-6A53-7E64-1A6F-5CB671FE5F7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D52526-1285-F2F6-86D9-67EA785FD4C9}"/>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Exemples de sanctions encourues</a:t>
            </a:r>
          </a:p>
        </p:txBody>
      </p:sp>
      <p:sp>
        <p:nvSpPr>
          <p:cNvPr id="4" name="AutoShape 2" descr="RÃ©sultat de recherche d'images pour &quot;efacs&quot;">
            <a:extLst>
              <a:ext uri="{FF2B5EF4-FFF2-40B4-BE49-F238E27FC236}">
                <a16:creationId xmlns:a16="http://schemas.microsoft.com/office/drawing/2014/main" id="{C6AC9814-2708-2216-19FF-0E9D88FA2B1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16A0800E-B85B-B4E6-0868-1AFD81B703FC}"/>
              </a:ext>
            </a:extLst>
          </p:cNvPr>
          <p:cNvSpPr>
            <a:spLocks noGrp="1"/>
          </p:cNvSpPr>
          <p:nvPr>
            <p:ph idx="1"/>
          </p:nvPr>
        </p:nvSpPr>
        <p:spPr>
          <a:xfrm>
            <a:off x="563671" y="1548883"/>
            <a:ext cx="10882657" cy="5064188"/>
          </a:xfrm>
        </p:spPr>
        <p:txBody>
          <a:bodyPr>
            <a:normAutofit/>
          </a:bodyPr>
          <a:lstStyle/>
          <a:p>
            <a:pPr marL="0" indent="0">
              <a:buNone/>
            </a:pPr>
            <a:r>
              <a:rPr lang="fr-FR" altLang="fr-FR" sz="3200" b="1" dirty="0">
                <a:solidFill>
                  <a:schemeClr val="accent3"/>
                </a:solidFill>
              </a:rPr>
              <a:t>Les contraventions de 4</a:t>
            </a:r>
            <a:r>
              <a:rPr lang="fr-FR" altLang="fr-FR" sz="3200" b="1" baseline="30000" dirty="0">
                <a:solidFill>
                  <a:schemeClr val="accent3"/>
                </a:solidFill>
              </a:rPr>
              <a:t>ème</a:t>
            </a:r>
            <a:r>
              <a:rPr lang="fr-FR" altLang="fr-FR" sz="3200" b="1" dirty="0">
                <a:solidFill>
                  <a:schemeClr val="accent3"/>
                </a:solidFill>
              </a:rPr>
              <a:t> classe</a:t>
            </a:r>
          </a:p>
          <a:p>
            <a:pPr marL="0" indent="0">
              <a:buNone/>
            </a:pPr>
            <a:endParaRPr lang="fr-FR" altLang="fr-FR" b="1" dirty="0">
              <a:solidFill>
                <a:schemeClr val="accent3"/>
              </a:solidFill>
            </a:endParaRPr>
          </a:p>
          <a:p>
            <a:pPr marL="0" indent="0">
              <a:buNone/>
            </a:pPr>
            <a:r>
              <a:rPr lang="fr-FR" altLang="fr-FR" sz="2400" u="sng" dirty="0"/>
              <a:t>Insuffisance de repos</a:t>
            </a:r>
          </a:p>
          <a:p>
            <a:pPr>
              <a:buFont typeface="Wingdings" panose="05000000000000000000" pitchFamily="2" charset="2"/>
              <a:buChar char="Ø"/>
            </a:pPr>
            <a:r>
              <a:rPr lang="fr-FR" altLang="fr-FR" sz="2400" dirty="0"/>
              <a:t>Repos journalier</a:t>
            </a:r>
          </a:p>
          <a:p>
            <a:pPr lvl="1">
              <a:buFont typeface="Wingdings" panose="05000000000000000000" pitchFamily="2" charset="2"/>
              <a:buChar char="§"/>
            </a:pPr>
            <a:r>
              <a:rPr lang="fr-FR" altLang="fr-FR" sz="2200" dirty="0"/>
              <a:t>Normal non fractionné : insuffisance ≤ 2h30</a:t>
            </a:r>
          </a:p>
          <a:p>
            <a:pPr lvl="1">
              <a:buFont typeface="Wingdings" panose="05000000000000000000" pitchFamily="2" charset="2"/>
              <a:buChar char="§"/>
            </a:pPr>
            <a:r>
              <a:rPr lang="fr-FR" altLang="fr-FR" sz="2200" dirty="0"/>
              <a:t>Réduit ou fractionné : insuffisance ≤ 2h00</a:t>
            </a:r>
          </a:p>
          <a:p>
            <a:pPr marL="342900" lvl="1" indent="-342900">
              <a:buFont typeface="Wingdings" panose="05000000000000000000" pitchFamily="2" charset="2"/>
              <a:buChar char="Ø"/>
            </a:pPr>
            <a:r>
              <a:rPr lang="fr-FR" altLang="fr-FR" sz="2400" dirty="0"/>
              <a:t>Repos hebdomadaire </a:t>
            </a:r>
          </a:p>
          <a:p>
            <a:pPr lvl="1">
              <a:buFont typeface="Wingdings" panose="05000000000000000000" pitchFamily="2" charset="2"/>
              <a:buChar char="§"/>
            </a:pPr>
            <a:r>
              <a:rPr lang="fr-FR" altLang="fr-FR" sz="2200" dirty="0"/>
              <a:t>Normal : insuffisance ≤ 9h00</a:t>
            </a:r>
          </a:p>
          <a:p>
            <a:pPr lvl="1">
              <a:buFont typeface="Wingdings" panose="05000000000000000000" pitchFamily="2" charset="2"/>
              <a:buChar char="§"/>
            </a:pPr>
            <a:r>
              <a:rPr lang="fr-FR" altLang="fr-FR" sz="2200" dirty="0"/>
              <a:t>Réduit  : insuffisance ≤ 4h00</a:t>
            </a:r>
          </a:p>
          <a:p>
            <a:pPr marL="457200" lvl="1" indent="0">
              <a:buNone/>
            </a:pPr>
            <a:endParaRPr lang="fr-FR" altLang="fr-FR" sz="2200" dirty="0"/>
          </a:p>
        </p:txBody>
      </p:sp>
      <p:sp>
        <p:nvSpPr>
          <p:cNvPr id="6" name="Rectangle à coins arrondis 5">
            <a:extLst>
              <a:ext uri="{FF2B5EF4-FFF2-40B4-BE49-F238E27FC236}">
                <a16:creationId xmlns:a16="http://schemas.microsoft.com/office/drawing/2014/main" id="{F9C004DE-C27D-A3B7-D34A-65D6C452A7B7}"/>
              </a:ext>
            </a:extLst>
          </p:cNvPr>
          <p:cNvSpPr/>
          <p:nvPr/>
        </p:nvSpPr>
        <p:spPr>
          <a:xfrm>
            <a:off x="8372726" y="4080977"/>
            <a:ext cx="2870605" cy="718344"/>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defRPr/>
            </a:pPr>
            <a:r>
              <a:rPr lang="fr-FR" sz="3200" b="1" dirty="0">
                <a:solidFill>
                  <a:schemeClr val="bg2"/>
                </a:solidFill>
                <a:latin typeface="Bahnschrift SemiBold"/>
              </a:rPr>
              <a:t>Amende 750 € </a:t>
            </a:r>
          </a:p>
        </p:txBody>
      </p:sp>
    </p:spTree>
    <p:extLst>
      <p:ext uri="{BB962C8B-B14F-4D97-AF65-F5344CB8AC3E}">
        <p14:creationId xmlns:p14="http://schemas.microsoft.com/office/powerpoint/2010/main" val="730212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6960-037B-4B1B-72CF-0083310A18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476715-82CC-B1AB-C133-FF3BD5B7E8CC}"/>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Exemples de sanctions encourues</a:t>
            </a:r>
          </a:p>
        </p:txBody>
      </p:sp>
      <p:sp>
        <p:nvSpPr>
          <p:cNvPr id="4" name="AutoShape 2" descr="RÃ©sultat de recherche d'images pour &quot;efacs&quot;">
            <a:extLst>
              <a:ext uri="{FF2B5EF4-FFF2-40B4-BE49-F238E27FC236}">
                <a16:creationId xmlns:a16="http://schemas.microsoft.com/office/drawing/2014/main" id="{AE905011-1DB2-6376-A703-1C521B934A1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48561475-0E53-B916-1FC3-FBF5B995DDBA}"/>
              </a:ext>
            </a:extLst>
          </p:cNvPr>
          <p:cNvSpPr>
            <a:spLocks noGrp="1"/>
          </p:cNvSpPr>
          <p:nvPr>
            <p:ph idx="1"/>
          </p:nvPr>
        </p:nvSpPr>
        <p:spPr>
          <a:xfrm>
            <a:off x="563671" y="1499897"/>
            <a:ext cx="10882657" cy="5064188"/>
          </a:xfrm>
        </p:spPr>
        <p:txBody>
          <a:bodyPr>
            <a:normAutofit/>
          </a:bodyPr>
          <a:lstStyle/>
          <a:p>
            <a:pPr marL="0" indent="0">
              <a:buNone/>
            </a:pPr>
            <a:r>
              <a:rPr lang="fr-FR" altLang="fr-FR" sz="3200" b="1" dirty="0">
                <a:solidFill>
                  <a:schemeClr val="accent3"/>
                </a:solidFill>
              </a:rPr>
              <a:t>Les contraventions de 5</a:t>
            </a:r>
            <a:r>
              <a:rPr lang="fr-FR" altLang="fr-FR" sz="3200" b="1" baseline="30000" dirty="0">
                <a:solidFill>
                  <a:schemeClr val="accent3"/>
                </a:solidFill>
              </a:rPr>
              <a:t>ème</a:t>
            </a:r>
            <a:r>
              <a:rPr lang="fr-FR" altLang="fr-FR" sz="3200" b="1" dirty="0">
                <a:solidFill>
                  <a:schemeClr val="accent3"/>
                </a:solidFill>
              </a:rPr>
              <a:t> classe</a:t>
            </a:r>
          </a:p>
          <a:p>
            <a:pPr marL="0" indent="0">
              <a:buNone/>
            </a:pPr>
            <a:endParaRPr lang="fr-FR" altLang="fr-FR" b="1" dirty="0">
              <a:solidFill>
                <a:schemeClr val="accent3"/>
              </a:solidFill>
            </a:endParaRPr>
          </a:p>
          <a:p>
            <a:pPr>
              <a:buFont typeface="Wingdings" panose="05000000000000000000" pitchFamily="2" charset="2"/>
              <a:buChar char="§"/>
            </a:pPr>
            <a:r>
              <a:rPr lang="fr-FR" altLang="fr-FR" sz="2400" dirty="0"/>
              <a:t>La mauvaise utilisation du dispositif de commutation</a:t>
            </a:r>
          </a:p>
          <a:p>
            <a:pPr>
              <a:buFont typeface="Wingdings" panose="05000000000000000000" pitchFamily="2" charset="2"/>
              <a:buChar char="§"/>
            </a:pPr>
            <a:r>
              <a:rPr lang="fr-FR" altLang="fr-FR" sz="2400" dirty="0"/>
              <a:t>Le fait d'établir un lien entre la rémunération des conducteurs et la distance parcourue ou le volume des marchandises transportées</a:t>
            </a:r>
          </a:p>
          <a:p>
            <a:pPr>
              <a:buFont typeface="Wingdings" panose="05000000000000000000" pitchFamily="2" charset="2"/>
              <a:buChar char="§"/>
            </a:pPr>
            <a:r>
              <a:rPr lang="fr-FR" altLang="fr-FR" sz="2400" dirty="0"/>
              <a:t>Le dépassement de la durée journalière maximale de travail (travail de nuit)</a:t>
            </a:r>
          </a:p>
          <a:p>
            <a:pPr>
              <a:buFont typeface="Wingdings" panose="05000000000000000000" pitchFamily="2" charset="2"/>
              <a:buChar char="§"/>
            </a:pPr>
            <a:r>
              <a:rPr lang="fr-FR" altLang="fr-FR" sz="2400" dirty="0"/>
              <a:t>Les grands dépassements à la durée minimale de repos hebdomadaire</a:t>
            </a:r>
          </a:p>
          <a:p>
            <a:pPr marL="457200" lvl="1" indent="0">
              <a:buNone/>
            </a:pPr>
            <a:endParaRPr lang="fr-FR" altLang="fr-FR" sz="2200" dirty="0"/>
          </a:p>
        </p:txBody>
      </p:sp>
      <p:sp>
        <p:nvSpPr>
          <p:cNvPr id="6" name="Rectangle à coins arrondis 5">
            <a:extLst>
              <a:ext uri="{FF2B5EF4-FFF2-40B4-BE49-F238E27FC236}">
                <a16:creationId xmlns:a16="http://schemas.microsoft.com/office/drawing/2014/main" id="{4BD2694F-FDEE-67CF-DB0C-C6B624238114}"/>
              </a:ext>
            </a:extLst>
          </p:cNvPr>
          <p:cNvSpPr/>
          <p:nvPr/>
        </p:nvSpPr>
        <p:spPr>
          <a:xfrm>
            <a:off x="4208940" y="5668560"/>
            <a:ext cx="3236888" cy="718344"/>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defRPr/>
            </a:pPr>
            <a:r>
              <a:rPr lang="fr-FR" sz="3200" b="1" dirty="0">
                <a:solidFill>
                  <a:schemeClr val="bg2"/>
                </a:solidFill>
                <a:latin typeface="Bahnschrift SemiBold"/>
              </a:rPr>
              <a:t>Amende 1500 € </a:t>
            </a:r>
          </a:p>
        </p:txBody>
      </p:sp>
    </p:spTree>
    <p:extLst>
      <p:ext uri="{BB962C8B-B14F-4D97-AF65-F5344CB8AC3E}">
        <p14:creationId xmlns:p14="http://schemas.microsoft.com/office/powerpoint/2010/main" val="979388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5F788-EEB6-A57D-83AE-8B9EA0B0BDC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A24257-1D82-B89D-58EF-A2F0F57A4313}"/>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Exemples de sanctions encourues</a:t>
            </a:r>
          </a:p>
        </p:txBody>
      </p:sp>
      <p:sp>
        <p:nvSpPr>
          <p:cNvPr id="4" name="AutoShape 2" descr="RÃ©sultat de recherche d'images pour &quot;efacs&quot;">
            <a:extLst>
              <a:ext uri="{FF2B5EF4-FFF2-40B4-BE49-F238E27FC236}">
                <a16:creationId xmlns:a16="http://schemas.microsoft.com/office/drawing/2014/main" id="{37CAE743-BC58-6E4A-E437-DA86203BB95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BC74AF41-0BC7-58AE-D126-467EE4A01E03}"/>
              </a:ext>
            </a:extLst>
          </p:cNvPr>
          <p:cNvSpPr>
            <a:spLocks noGrp="1"/>
          </p:cNvSpPr>
          <p:nvPr>
            <p:ph idx="1"/>
          </p:nvPr>
        </p:nvSpPr>
        <p:spPr>
          <a:xfrm>
            <a:off x="563671" y="1499897"/>
            <a:ext cx="10882657" cy="5064188"/>
          </a:xfrm>
        </p:spPr>
        <p:txBody>
          <a:bodyPr>
            <a:normAutofit/>
          </a:bodyPr>
          <a:lstStyle/>
          <a:p>
            <a:pPr marL="0" indent="0">
              <a:buNone/>
            </a:pPr>
            <a:r>
              <a:rPr lang="fr-FR" altLang="fr-FR" sz="2800" b="1" dirty="0">
                <a:solidFill>
                  <a:schemeClr val="accent3"/>
                </a:solidFill>
              </a:rPr>
              <a:t>Les délits (articles L3315-4 et suivants du Code des Transports) </a:t>
            </a:r>
            <a:endParaRPr lang="fr-FR" altLang="fr-FR" b="1" dirty="0">
              <a:solidFill>
                <a:schemeClr val="accent3"/>
              </a:solidFill>
            </a:endParaRPr>
          </a:p>
          <a:p>
            <a:pPr>
              <a:buFont typeface="Wingdings" panose="05000000000000000000" pitchFamily="2" charset="2"/>
              <a:buChar char="§"/>
            </a:pPr>
            <a:r>
              <a:rPr lang="fr-FR" altLang="fr-FR" sz="2400" dirty="0"/>
              <a:t>conduite sans carte (6 mois d’emprisonnement + 3750 euros d’amende);</a:t>
            </a:r>
          </a:p>
          <a:p>
            <a:pPr>
              <a:buFont typeface="Wingdings" panose="05000000000000000000" pitchFamily="2" charset="2"/>
              <a:buChar char="§"/>
            </a:pPr>
            <a:r>
              <a:rPr lang="fr-FR" altLang="fr-FR" sz="2400" dirty="0"/>
              <a:t>exercice illégal de la profession (1 an d’emprisonnement et 15.000 euros d’amende);</a:t>
            </a:r>
          </a:p>
          <a:p>
            <a:pPr>
              <a:buFont typeface="Wingdings" panose="05000000000000000000" pitchFamily="2" charset="2"/>
              <a:buChar char="§"/>
            </a:pPr>
            <a:r>
              <a:rPr lang="fr-FR" altLang="fr-FR" sz="2400" dirty="0"/>
              <a:t>utilisation licence périmée : (1 an d’emprisonnement et 15.000 euros d’amende);</a:t>
            </a:r>
          </a:p>
          <a:p>
            <a:pPr>
              <a:buFont typeface="Wingdings" panose="05000000000000000000" pitchFamily="2" charset="2"/>
              <a:buChar char="§"/>
            </a:pPr>
            <a:r>
              <a:rPr lang="fr-FR" altLang="fr-FR" sz="2400" dirty="0"/>
              <a:t>primes au rendement, destinées à ce que les chauffeurs roulent plus vite : (1 an d’emprisonnement et 30.000 euros d’amende)</a:t>
            </a:r>
          </a:p>
          <a:p>
            <a:pPr marL="457200" lvl="1" indent="0">
              <a:buNone/>
            </a:pPr>
            <a:endParaRPr lang="fr-FR" altLang="fr-FR" sz="2200" dirty="0"/>
          </a:p>
        </p:txBody>
      </p:sp>
      <p:sp>
        <p:nvSpPr>
          <p:cNvPr id="7" name="Rectangle à coins arrondis 5">
            <a:extLst>
              <a:ext uri="{FF2B5EF4-FFF2-40B4-BE49-F238E27FC236}">
                <a16:creationId xmlns:a16="http://schemas.microsoft.com/office/drawing/2014/main" id="{FD698633-173C-5580-98F1-5E78282D7AB4}"/>
              </a:ext>
            </a:extLst>
          </p:cNvPr>
          <p:cNvSpPr/>
          <p:nvPr/>
        </p:nvSpPr>
        <p:spPr>
          <a:xfrm>
            <a:off x="1846688" y="5666649"/>
            <a:ext cx="8498624" cy="897436"/>
          </a:xfrm>
          <a:prstGeom prst="round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base">
              <a:spcBef>
                <a:spcPct val="0"/>
              </a:spcBef>
              <a:spcAft>
                <a:spcPct val="0"/>
              </a:spcAft>
              <a:defRPr/>
            </a:pPr>
            <a:r>
              <a:rPr lang="fr-FR" sz="2400" b="1" dirty="0">
                <a:solidFill>
                  <a:schemeClr val="bg2"/>
                </a:solidFill>
                <a:latin typeface="Bahnschrift SemiBold"/>
              </a:rPr>
              <a:t>Emprisonnement + amende de 3750 euros à 30.000 euros</a:t>
            </a:r>
          </a:p>
        </p:txBody>
      </p:sp>
    </p:spTree>
    <p:extLst>
      <p:ext uri="{BB962C8B-B14F-4D97-AF65-F5344CB8AC3E}">
        <p14:creationId xmlns:p14="http://schemas.microsoft.com/office/powerpoint/2010/main" val="1156635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72425-BE03-0AAB-9DF8-E9DCAAB479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7ED948-C5CD-9B5A-DB38-A009ABE9CD3D}"/>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Exemples de sanctions encourues</a:t>
            </a:r>
          </a:p>
        </p:txBody>
      </p:sp>
      <p:sp>
        <p:nvSpPr>
          <p:cNvPr id="4" name="AutoShape 2" descr="RÃ©sultat de recherche d'images pour &quot;efacs&quot;">
            <a:extLst>
              <a:ext uri="{FF2B5EF4-FFF2-40B4-BE49-F238E27FC236}">
                <a16:creationId xmlns:a16="http://schemas.microsoft.com/office/drawing/2014/main" id="{BDB31727-FC59-9D31-C2C7-80328D870B1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E978D956-FA2E-3DE4-C486-595BC9D9FAE1}"/>
              </a:ext>
            </a:extLst>
          </p:cNvPr>
          <p:cNvSpPr>
            <a:spLocks noGrp="1"/>
          </p:cNvSpPr>
          <p:nvPr>
            <p:ph idx="1"/>
          </p:nvPr>
        </p:nvSpPr>
        <p:spPr>
          <a:xfrm>
            <a:off x="563671" y="1499897"/>
            <a:ext cx="10882657" cy="5064188"/>
          </a:xfrm>
        </p:spPr>
        <p:txBody>
          <a:bodyPr>
            <a:normAutofit/>
          </a:bodyPr>
          <a:lstStyle/>
          <a:p>
            <a:pPr marL="0" indent="0">
              <a:buNone/>
            </a:pPr>
            <a:r>
              <a:rPr lang="fr-FR" altLang="fr-FR" sz="2800" b="1" dirty="0">
                <a:solidFill>
                  <a:schemeClr val="accent3"/>
                </a:solidFill>
              </a:rPr>
              <a:t>La sanction administrative qui se cumule à la sanction pénale</a:t>
            </a:r>
          </a:p>
          <a:p>
            <a:pPr marL="0" indent="0">
              <a:buNone/>
            </a:pPr>
            <a:endParaRPr lang="fr-FR" altLang="fr-FR" sz="2800" b="1" dirty="0">
              <a:solidFill>
                <a:schemeClr val="accent3"/>
              </a:solidFill>
            </a:endParaRPr>
          </a:p>
          <a:p>
            <a:pPr>
              <a:buFont typeface="Wingdings" panose="05000000000000000000" pitchFamily="2" charset="2"/>
              <a:buChar char="§"/>
            </a:pPr>
            <a:r>
              <a:rPr lang="fr-FR" altLang="fr-FR" sz="2400" b="1" dirty="0">
                <a:solidFill>
                  <a:schemeClr val="accent3"/>
                </a:solidFill>
              </a:rPr>
              <a:t>Article L3452-1 du Code des Transports : </a:t>
            </a:r>
          </a:p>
          <a:p>
            <a:pPr marL="0" indent="0" algn="just">
              <a:buNone/>
            </a:pPr>
            <a:r>
              <a:rPr lang="fr-FR" altLang="fr-FR" sz="2400" i="1" dirty="0"/>
              <a:t>« Les copies conformes de la licence de transport intérieur ou de la licence communautaire prévues par l'article L. 3411-1 peuvent être </a:t>
            </a:r>
            <a:r>
              <a:rPr lang="fr-FR" altLang="fr-FR" sz="2400" b="1" i="1" u="sng" dirty="0">
                <a:solidFill>
                  <a:schemeClr val="accent3"/>
                </a:solidFill>
              </a:rPr>
              <a:t>retirées, à titre temporaire ou définitif</a:t>
            </a:r>
            <a:r>
              <a:rPr lang="fr-FR" altLang="fr-FR" sz="2400" i="1" dirty="0"/>
              <a:t>, en cas de constat d'infraction aux réglementations des transports, du travail, de l'hygiène ou de la sécurité constituant </a:t>
            </a:r>
            <a:r>
              <a:rPr lang="fr-FR" altLang="fr-FR" sz="2400" b="1" i="1" u="sng" dirty="0">
                <a:solidFill>
                  <a:schemeClr val="accent3"/>
                </a:solidFill>
              </a:rPr>
              <a:t>au moins une contravention de la cinquième classe ou d'infractions répétées constituant au moins des contraventions de la troisième classe</a:t>
            </a:r>
            <a:r>
              <a:rPr lang="fr-FR" altLang="fr-FR" sz="2400" i="1" dirty="0"/>
              <a:t>. »</a:t>
            </a:r>
          </a:p>
          <a:p>
            <a:pPr marL="457200" lvl="1" indent="0">
              <a:buNone/>
            </a:pPr>
            <a:endParaRPr lang="fr-FR" altLang="fr-FR" sz="2200" dirty="0"/>
          </a:p>
        </p:txBody>
      </p:sp>
    </p:spTree>
    <p:extLst>
      <p:ext uri="{BB962C8B-B14F-4D97-AF65-F5344CB8AC3E}">
        <p14:creationId xmlns:p14="http://schemas.microsoft.com/office/powerpoint/2010/main" val="251504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6328E-7A6B-2416-9F22-A39034C07D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98E462-6C5D-AD7C-FC2F-AF62A17C4AAC}"/>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Exemples de sanctions encourues</a:t>
            </a:r>
          </a:p>
        </p:txBody>
      </p:sp>
      <p:sp>
        <p:nvSpPr>
          <p:cNvPr id="4" name="AutoShape 2" descr="RÃ©sultat de recherche d'images pour &quot;efacs&quot;">
            <a:extLst>
              <a:ext uri="{FF2B5EF4-FFF2-40B4-BE49-F238E27FC236}">
                <a16:creationId xmlns:a16="http://schemas.microsoft.com/office/drawing/2014/main" id="{6962210E-5EBC-2AFC-20B1-11D33C41E05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9C1EBB51-FE93-91EE-2354-01A895C3F83E}"/>
              </a:ext>
            </a:extLst>
          </p:cNvPr>
          <p:cNvSpPr>
            <a:spLocks noGrp="1"/>
          </p:cNvSpPr>
          <p:nvPr>
            <p:ph idx="1"/>
          </p:nvPr>
        </p:nvSpPr>
        <p:spPr>
          <a:xfrm>
            <a:off x="563671" y="1499897"/>
            <a:ext cx="10882657" cy="5064188"/>
          </a:xfrm>
        </p:spPr>
        <p:txBody>
          <a:bodyPr>
            <a:normAutofit fontScale="92500" lnSpcReduction="10000"/>
          </a:bodyPr>
          <a:lstStyle/>
          <a:p>
            <a:pPr marL="0" indent="0">
              <a:buNone/>
            </a:pPr>
            <a:r>
              <a:rPr lang="fr-FR" altLang="fr-FR" sz="2800" b="1" dirty="0">
                <a:solidFill>
                  <a:schemeClr val="accent3"/>
                </a:solidFill>
              </a:rPr>
              <a:t>La sanction administrative qui se cumule à la sanction pénale</a:t>
            </a:r>
          </a:p>
          <a:p>
            <a:pPr marL="0" indent="0">
              <a:buNone/>
            </a:pPr>
            <a:endParaRPr lang="fr-FR" altLang="fr-FR" sz="2800" b="1" dirty="0">
              <a:solidFill>
                <a:schemeClr val="accent3"/>
              </a:solidFill>
            </a:endParaRPr>
          </a:p>
          <a:p>
            <a:pPr>
              <a:buFont typeface="Wingdings" panose="05000000000000000000" pitchFamily="2" charset="2"/>
              <a:buChar char="§"/>
            </a:pPr>
            <a:r>
              <a:rPr lang="fr-FR" altLang="fr-FR" sz="2400" b="1" dirty="0">
                <a:solidFill>
                  <a:schemeClr val="accent3"/>
                </a:solidFill>
              </a:rPr>
              <a:t>Article L3452-2 du Code des Transports : </a:t>
            </a:r>
          </a:p>
          <a:p>
            <a:pPr marL="0" indent="0" algn="just">
              <a:buNone/>
            </a:pPr>
            <a:r>
              <a:rPr lang="fr-FR" altLang="fr-FR" sz="2400" i="1" dirty="0"/>
              <a:t>« Saisie d'un procès-verbal constatant une infraction de nature délictuelle aux réglementations des transports, du travail, de l'hygiène ou de sécurité, commise après au moins une première infraction de même nature, l'autorité administrative peut, indépendamment des sanctions pénales, </a:t>
            </a:r>
            <a:r>
              <a:rPr lang="fr-FR" altLang="fr-FR" sz="2400" b="1" i="1" u="sng" dirty="0">
                <a:solidFill>
                  <a:schemeClr val="accent3"/>
                </a:solidFill>
              </a:rPr>
              <a:t>prononcer l'immobilisation d'un ou plusieurs véhicules ou ensembles routiers</a:t>
            </a:r>
            <a:r>
              <a:rPr lang="fr-FR" altLang="fr-FR" sz="2400" i="1" dirty="0"/>
              <a:t> à la disposition d'une entreprise de transport routier, ou d'une entreprise de déménagement, pour une </a:t>
            </a:r>
            <a:r>
              <a:rPr lang="fr-FR" altLang="fr-FR" sz="2400" b="1" i="1" u="sng" dirty="0">
                <a:solidFill>
                  <a:schemeClr val="accent3"/>
                </a:solidFill>
              </a:rPr>
              <a:t>durée de trois mois au plus</a:t>
            </a:r>
            <a:r>
              <a:rPr lang="fr-FR" altLang="fr-FR" sz="2400" i="1" dirty="0"/>
              <a:t>, aux frais et risques de celle-ci. Ces dispositions s'appliquent également aux entreprises dont le transport est accessoire à leur activité.</a:t>
            </a:r>
          </a:p>
          <a:p>
            <a:pPr marL="0" indent="0" algn="just">
              <a:buNone/>
            </a:pPr>
            <a:r>
              <a:rPr lang="fr-FR" altLang="fr-FR" sz="2400" i="1" dirty="0"/>
              <a:t>L'immobilisation est exécutée sous le contrôle de l'autorité administrative compétente de l'Etat dans un lieu désigné par elle. »</a:t>
            </a:r>
          </a:p>
        </p:txBody>
      </p:sp>
    </p:spTree>
    <p:extLst>
      <p:ext uri="{BB962C8B-B14F-4D97-AF65-F5344CB8AC3E}">
        <p14:creationId xmlns:p14="http://schemas.microsoft.com/office/powerpoint/2010/main" val="15467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D7B8D-F95D-C1AC-6B5B-9C52F362C8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E05C2A-88C1-1B65-0818-461CCBEDE415}"/>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Exemples de sanctions encourues</a:t>
            </a:r>
          </a:p>
        </p:txBody>
      </p:sp>
      <p:sp>
        <p:nvSpPr>
          <p:cNvPr id="4" name="AutoShape 2" descr="RÃ©sultat de recherche d'images pour &quot;efacs&quot;">
            <a:extLst>
              <a:ext uri="{FF2B5EF4-FFF2-40B4-BE49-F238E27FC236}">
                <a16:creationId xmlns:a16="http://schemas.microsoft.com/office/drawing/2014/main" id="{B5CEA020-AC92-B75F-B78B-A1998F1A71D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57957690-3B4C-8ADE-85D8-0780B50A978C}"/>
              </a:ext>
            </a:extLst>
          </p:cNvPr>
          <p:cNvSpPr>
            <a:spLocks noGrp="1"/>
          </p:cNvSpPr>
          <p:nvPr>
            <p:ph idx="1"/>
          </p:nvPr>
        </p:nvSpPr>
        <p:spPr>
          <a:xfrm>
            <a:off x="563671" y="1499897"/>
            <a:ext cx="10882657" cy="5064188"/>
          </a:xfrm>
        </p:spPr>
        <p:txBody>
          <a:bodyPr>
            <a:normAutofit fontScale="92500" lnSpcReduction="10000"/>
          </a:bodyPr>
          <a:lstStyle/>
          <a:p>
            <a:pPr marL="0" indent="0">
              <a:buNone/>
            </a:pPr>
            <a:r>
              <a:rPr lang="fr-FR" altLang="fr-FR" sz="2800" b="1" dirty="0">
                <a:solidFill>
                  <a:schemeClr val="accent3"/>
                </a:solidFill>
              </a:rPr>
              <a:t>La sanction administrative qui se cumule à la sanction pénale</a:t>
            </a:r>
          </a:p>
          <a:p>
            <a:pPr marL="0" indent="0">
              <a:buNone/>
            </a:pPr>
            <a:endParaRPr lang="fr-FR" altLang="fr-FR" sz="2800" b="1" dirty="0">
              <a:solidFill>
                <a:schemeClr val="accent3"/>
              </a:solidFill>
            </a:endParaRPr>
          </a:p>
          <a:p>
            <a:pPr>
              <a:buFont typeface="Wingdings" panose="05000000000000000000" pitchFamily="2" charset="2"/>
              <a:buChar char="§"/>
            </a:pPr>
            <a:r>
              <a:rPr lang="fr-FR" altLang="fr-FR" sz="2400" b="1" dirty="0">
                <a:solidFill>
                  <a:schemeClr val="accent3"/>
                </a:solidFill>
              </a:rPr>
              <a:t>Article L3452-3 du Code des Transports : </a:t>
            </a:r>
          </a:p>
          <a:p>
            <a:pPr marL="0" indent="0" algn="just">
              <a:buNone/>
            </a:pPr>
            <a:r>
              <a:rPr lang="fr-FR" altLang="fr-FR" sz="2400" i="1" dirty="0"/>
              <a:t>« Les sanctions, notamment les mesures de retrait et d'immobilisation prévues par les articles L. 3452-1 et L. 3452-2, ne peuvent être prononcées qu'après avis d'une commission des sanctions administratives placée auprès de l'autorité administrative. Elle comprend des représentants des entreprises qui participent aux opérations de transport, de leurs salariés et des différentes catégories d'usagers ainsi que des représentants de l'Etat.</a:t>
            </a:r>
          </a:p>
          <a:p>
            <a:pPr marL="0" indent="0" algn="just">
              <a:buNone/>
            </a:pPr>
            <a:r>
              <a:rPr lang="fr-FR" altLang="fr-FR" sz="2400" i="1" dirty="0"/>
              <a:t>Une commission nationale des sanctions administratives placée auprès du ministre chargé des transports est saisie pour avis des recours hiérarchiques formés contre les sanctions administratives prononcées par l'autorité compétente après avis de la commission mentionnée à l'alinéa précédent. »</a:t>
            </a:r>
          </a:p>
        </p:txBody>
      </p:sp>
    </p:spTree>
    <p:extLst>
      <p:ext uri="{BB962C8B-B14F-4D97-AF65-F5344CB8AC3E}">
        <p14:creationId xmlns:p14="http://schemas.microsoft.com/office/powerpoint/2010/main" val="1676565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925B1-D37F-028B-D90B-EFEEB7168EE1}"/>
            </a:ext>
          </a:extLst>
        </p:cNvPr>
        <p:cNvGrpSpPr/>
        <p:nvPr/>
      </p:nvGrpSpPr>
      <p:grpSpPr>
        <a:xfrm>
          <a:off x="0" y="0"/>
          <a:ext cx="0" cy="0"/>
          <a:chOff x="0" y="0"/>
          <a:chExt cx="0" cy="0"/>
        </a:xfrm>
      </p:grpSpPr>
      <p:sp>
        <p:nvSpPr>
          <p:cNvPr id="4" name="AutoShape 2" descr="RÃ©sultat de recherche d'images pour &quot;efacs&quot;">
            <a:extLst>
              <a:ext uri="{FF2B5EF4-FFF2-40B4-BE49-F238E27FC236}">
                <a16:creationId xmlns:a16="http://schemas.microsoft.com/office/drawing/2014/main" id="{A877E4BA-0243-12BF-E0B1-152EF444DEF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5BCBA8EA-14FC-0C0D-1B81-4F66904964F5}"/>
              </a:ext>
            </a:extLst>
          </p:cNvPr>
          <p:cNvSpPr>
            <a:spLocks noGrp="1"/>
          </p:cNvSpPr>
          <p:nvPr>
            <p:ph idx="1"/>
          </p:nvPr>
        </p:nvSpPr>
        <p:spPr>
          <a:xfrm>
            <a:off x="884904" y="1871626"/>
            <a:ext cx="10353368" cy="4515278"/>
          </a:xfrm>
        </p:spPr>
        <p:txBody>
          <a:bodyPr>
            <a:normAutofit/>
          </a:bodyPr>
          <a:lstStyle/>
          <a:p>
            <a:pPr marL="0" indent="0" algn="ctr">
              <a:buNone/>
            </a:pPr>
            <a:endParaRPr lang="fr-FR" sz="4000" b="1" dirty="0">
              <a:solidFill>
                <a:schemeClr val="accent1"/>
              </a:solidFill>
            </a:endParaRPr>
          </a:p>
          <a:p>
            <a:pPr marL="0" indent="0" algn="ctr">
              <a:buNone/>
            </a:pPr>
            <a:r>
              <a:rPr lang="fr-FR" sz="4000" b="1" dirty="0">
                <a:solidFill>
                  <a:schemeClr val="accent1"/>
                </a:solidFill>
              </a:rPr>
              <a:t>Mettre en place une véritable démarche de prévention</a:t>
            </a:r>
          </a:p>
        </p:txBody>
      </p:sp>
    </p:spTree>
    <p:extLst>
      <p:ext uri="{BB962C8B-B14F-4D97-AF65-F5344CB8AC3E}">
        <p14:creationId xmlns:p14="http://schemas.microsoft.com/office/powerpoint/2010/main" val="2172343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37A42-62B8-704F-2FB3-DF3D27554BC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638FA8-FBB9-D149-E84A-CA3B1290C66C}"/>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Faites-vous contrôler avant d'être contrôlé !</a:t>
            </a:r>
          </a:p>
        </p:txBody>
      </p:sp>
      <p:sp>
        <p:nvSpPr>
          <p:cNvPr id="4" name="AutoShape 2" descr="RÃ©sultat de recherche d'images pour &quot;efacs&quot;">
            <a:extLst>
              <a:ext uri="{FF2B5EF4-FFF2-40B4-BE49-F238E27FC236}">
                <a16:creationId xmlns:a16="http://schemas.microsoft.com/office/drawing/2014/main" id="{E9BBDF66-8D4F-7F47-F729-5CCD497674C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51F884E0-A3B3-1AA6-C374-4B10AA5382D2}"/>
              </a:ext>
            </a:extLst>
          </p:cNvPr>
          <p:cNvSpPr>
            <a:spLocks noGrp="1"/>
          </p:cNvSpPr>
          <p:nvPr>
            <p:ph idx="1"/>
          </p:nvPr>
        </p:nvSpPr>
        <p:spPr>
          <a:xfrm>
            <a:off x="884904" y="1520890"/>
            <a:ext cx="10353368" cy="4866014"/>
          </a:xfrm>
        </p:spPr>
        <p:txBody>
          <a:bodyPr>
            <a:normAutofit fontScale="85000" lnSpcReduction="20000"/>
          </a:bodyPr>
          <a:lstStyle/>
          <a:p>
            <a:pPr marL="0" indent="0" algn="ctr">
              <a:buNone/>
            </a:pPr>
            <a:r>
              <a:rPr lang="fr-FR" sz="3200" b="1" u="sng" dirty="0">
                <a:solidFill>
                  <a:schemeClr val="accent3"/>
                </a:solidFill>
              </a:rPr>
              <a:t>Une fois par mois / trimestre :</a:t>
            </a:r>
          </a:p>
          <a:p>
            <a:endParaRPr lang="fr-FR" b="1" u="sng" dirty="0">
              <a:solidFill>
                <a:schemeClr val="accent3"/>
              </a:solidFill>
            </a:endParaRPr>
          </a:p>
          <a:p>
            <a:pPr marL="0" indent="0">
              <a:buNone/>
            </a:pPr>
            <a:r>
              <a:rPr lang="fr-FR" b="1" u="sng" dirty="0">
                <a:solidFill>
                  <a:schemeClr val="accent3"/>
                </a:solidFill>
              </a:rPr>
              <a:t>1. SÉLECTIONNER</a:t>
            </a:r>
          </a:p>
          <a:p>
            <a:pPr marL="0" indent="0">
              <a:buNone/>
            </a:pPr>
            <a:r>
              <a:rPr lang="fr-FR" dirty="0"/>
              <a:t>Quelques conducteurs / véhicules / périodes.</a:t>
            </a:r>
          </a:p>
          <a:p>
            <a:pPr marL="0" indent="0">
              <a:buNone/>
            </a:pPr>
            <a:r>
              <a:rPr lang="fr-FR" b="1" u="sng" dirty="0">
                <a:solidFill>
                  <a:schemeClr val="accent3"/>
                </a:solidFill>
              </a:rPr>
              <a:t>2. ANALYSER</a:t>
            </a:r>
          </a:p>
          <a:p>
            <a:pPr marL="0" indent="0">
              <a:buNone/>
            </a:pPr>
            <a:r>
              <a:rPr lang="fr-FR" dirty="0"/>
              <a:t>Temps de conduite, repos, tachygraphe, documents…</a:t>
            </a:r>
          </a:p>
          <a:p>
            <a:pPr marL="0" indent="0">
              <a:buNone/>
            </a:pPr>
            <a:r>
              <a:rPr lang="fr-FR" b="1" u="sng" dirty="0">
                <a:solidFill>
                  <a:schemeClr val="accent3"/>
                </a:solidFill>
              </a:rPr>
              <a:t>3. IDENTIFIER</a:t>
            </a:r>
          </a:p>
          <a:p>
            <a:pPr marL="0" indent="0">
              <a:buNone/>
            </a:pPr>
            <a:r>
              <a:rPr lang="fr-FR" dirty="0"/>
              <a:t>Les anomalies et leur récurrence.</a:t>
            </a:r>
          </a:p>
          <a:p>
            <a:pPr marL="0" indent="0">
              <a:buNone/>
            </a:pPr>
            <a:r>
              <a:rPr lang="fr-FR" b="1" u="sng" dirty="0">
                <a:solidFill>
                  <a:schemeClr val="accent3"/>
                </a:solidFill>
              </a:rPr>
              <a:t>4. COMPRENDRE</a:t>
            </a:r>
          </a:p>
          <a:p>
            <a:pPr marL="0" indent="0">
              <a:buNone/>
            </a:pPr>
            <a:r>
              <a:rPr lang="fr-FR" dirty="0"/>
              <a:t>Erreur individuelle ? problème de formation ? planning ? organisation ?</a:t>
            </a:r>
            <a:endParaRPr lang="fr-FR" b="1" u="sng" dirty="0">
              <a:solidFill>
                <a:schemeClr val="accent3"/>
              </a:solidFill>
            </a:endParaRPr>
          </a:p>
          <a:p>
            <a:pPr marL="0" indent="0">
              <a:buNone/>
            </a:pPr>
            <a:r>
              <a:rPr lang="fr-FR" b="1" u="sng" dirty="0">
                <a:solidFill>
                  <a:schemeClr val="accent3"/>
                </a:solidFill>
              </a:rPr>
              <a:t>5. AGIR</a:t>
            </a:r>
          </a:p>
          <a:p>
            <a:pPr marL="0" indent="0">
              <a:buNone/>
            </a:pPr>
            <a:r>
              <a:rPr lang="fr-FR" dirty="0"/>
              <a:t>Formation, modification du planning, procédure, rappel des règles…</a:t>
            </a:r>
            <a:endParaRPr lang="fr-FR" b="1" u="sng" dirty="0">
              <a:solidFill>
                <a:schemeClr val="accent3"/>
              </a:solidFill>
            </a:endParaRPr>
          </a:p>
          <a:p>
            <a:pPr marL="0" indent="0">
              <a:buNone/>
            </a:pPr>
            <a:r>
              <a:rPr lang="fr-FR" b="1" u="sng" dirty="0">
                <a:solidFill>
                  <a:schemeClr val="accent3"/>
                </a:solidFill>
              </a:rPr>
              <a:t>6. TRACER</a:t>
            </a:r>
          </a:p>
          <a:p>
            <a:pPr marL="0" indent="0">
              <a:buNone/>
            </a:pPr>
            <a:r>
              <a:rPr lang="fr-FR" dirty="0"/>
              <a:t>Conserver la preuve du contrôle et de l'action corrective.</a:t>
            </a:r>
          </a:p>
          <a:p>
            <a:pPr marL="0" indent="0">
              <a:buNone/>
            </a:pPr>
            <a:endParaRPr lang="fr-FR" dirty="0"/>
          </a:p>
        </p:txBody>
      </p:sp>
    </p:spTree>
    <p:extLst>
      <p:ext uri="{BB962C8B-B14F-4D97-AF65-F5344CB8AC3E}">
        <p14:creationId xmlns:p14="http://schemas.microsoft.com/office/powerpoint/2010/main" val="1108493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52970-936D-AE35-EE3D-82E22A06F06E}"/>
            </a:ext>
          </a:extLst>
        </p:cNvPr>
        <p:cNvGrpSpPr/>
        <p:nvPr/>
      </p:nvGrpSpPr>
      <p:grpSpPr>
        <a:xfrm>
          <a:off x="0" y="0"/>
          <a:ext cx="0" cy="0"/>
          <a:chOff x="0" y="0"/>
          <a:chExt cx="0" cy="0"/>
        </a:xfrm>
      </p:grpSpPr>
      <p:sp>
        <p:nvSpPr>
          <p:cNvPr id="4" name="AutoShape 2" descr="RÃ©sultat de recherche d'images pour &quot;efacs&quot;">
            <a:extLst>
              <a:ext uri="{FF2B5EF4-FFF2-40B4-BE49-F238E27FC236}">
                <a16:creationId xmlns:a16="http://schemas.microsoft.com/office/drawing/2014/main" id="{0E0BC8AD-0AFA-F9E1-B414-D7A6B2B370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2E945C3D-1902-5058-5BD6-332586217594}"/>
              </a:ext>
            </a:extLst>
          </p:cNvPr>
          <p:cNvSpPr>
            <a:spLocks noGrp="1"/>
          </p:cNvSpPr>
          <p:nvPr>
            <p:ph idx="1"/>
          </p:nvPr>
        </p:nvSpPr>
        <p:spPr>
          <a:xfrm>
            <a:off x="884904" y="1871626"/>
            <a:ext cx="10353368" cy="4515278"/>
          </a:xfrm>
        </p:spPr>
        <p:txBody>
          <a:bodyPr>
            <a:normAutofit/>
          </a:bodyPr>
          <a:lstStyle/>
          <a:p>
            <a:pPr marL="0" indent="0" algn="ctr">
              <a:buNone/>
            </a:pPr>
            <a:endParaRPr lang="fr-FR" sz="4000" b="1" dirty="0">
              <a:solidFill>
                <a:schemeClr val="accent1"/>
              </a:solidFill>
            </a:endParaRPr>
          </a:p>
          <a:p>
            <a:pPr marL="0" indent="0" algn="ctr">
              <a:buNone/>
            </a:pPr>
            <a:r>
              <a:rPr lang="fr-FR" sz="4000" b="1" dirty="0">
                <a:solidFill>
                  <a:schemeClr val="accent1"/>
                </a:solidFill>
              </a:rPr>
              <a:t>Qui est responsable pénalement en cas d'infraction à la RSE ?</a:t>
            </a:r>
          </a:p>
        </p:txBody>
      </p:sp>
    </p:spTree>
    <p:extLst>
      <p:ext uri="{BB962C8B-B14F-4D97-AF65-F5344CB8AC3E}">
        <p14:creationId xmlns:p14="http://schemas.microsoft.com/office/powerpoint/2010/main" val="2913341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2000"/>
                <a:hueMod val="96000"/>
                <a:satMod val="128000"/>
                <a:lumMod val="100000"/>
              </a:schemeClr>
            </a:gs>
            <a:gs pos="100000">
              <a:schemeClr val="bg2">
                <a:shade val="62000"/>
                <a:hueMod val="100000"/>
                <a:satMod val="134000"/>
                <a:lumMod val="56000"/>
              </a:schemeClr>
            </a:gs>
          </a:gsLst>
          <a:path path="circle">
            <a:fillToRect l="45000" t="65000" r="125000" b="100000"/>
          </a:path>
        </a:gradFill>
        <a:effectLst/>
      </p:bgPr>
    </p:bg>
    <p:spTree>
      <p:nvGrpSpPr>
        <p:cNvPr id="1" name="">
          <a:extLst>
            <a:ext uri="{FF2B5EF4-FFF2-40B4-BE49-F238E27FC236}">
              <a16:creationId xmlns:a16="http://schemas.microsoft.com/office/drawing/2014/main" id="{033A9C73-FD81-0B33-347C-0CDA27BD45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5656C86-22AA-2190-84A4-C496DDCF0337}"/>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Les infractions à la RSE – Qui est responsable ? </a:t>
            </a:r>
          </a:p>
        </p:txBody>
      </p:sp>
      <p:sp>
        <p:nvSpPr>
          <p:cNvPr id="4" name="AutoShape 2" descr="RÃ©sultat de recherche d'images pour &quot;efacs&quot;">
            <a:extLst>
              <a:ext uri="{FF2B5EF4-FFF2-40B4-BE49-F238E27FC236}">
                <a16:creationId xmlns:a16="http://schemas.microsoft.com/office/drawing/2014/main" id="{8100F673-C4D4-8944-BF64-1DA23536DA0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CEC52D63-039C-6C53-08D0-F3835282F904}"/>
              </a:ext>
            </a:extLst>
          </p:cNvPr>
          <p:cNvSpPr>
            <a:spLocks noGrp="1"/>
          </p:cNvSpPr>
          <p:nvPr>
            <p:ph idx="1"/>
          </p:nvPr>
        </p:nvSpPr>
        <p:spPr>
          <a:xfrm>
            <a:off x="563671" y="1355271"/>
            <a:ext cx="10832210" cy="5031633"/>
          </a:xfrm>
        </p:spPr>
        <p:txBody>
          <a:bodyPr>
            <a:normAutofit fontScale="92500" lnSpcReduction="10000"/>
          </a:bodyPr>
          <a:lstStyle/>
          <a:p>
            <a:pPr algn="just">
              <a:buFont typeface="Wingdings" panose="05000000000000000000" pitchFamily="2" charset="2"/>
              <a:buChar char="Ø"/>
            </a:pPr>
            <a:r>
              <a:rPr lang="fr-FR" b="1" u="sng" dirty="0">
                <a:solidFill>
                  <a:schemeClr val="accent1"/>
                </a:solidFill>
              </a:rPr>
              <a:t>L’entreprise est responsable par défaut des manquements occasionnés par ses conducteurs:</a:t>
            </a:r>
          </a:p>
          <a:p>
            <a:pPr algn="just">
              <a:buFont typeface="Wingdings" panose="05000000000000000000" pitchFamily="2" charset="2"/>
              <a:buChar char="Ø"/>
            </a:pPr>
            <a:r>
              <a:rPr lang="fr-FR" b="1" dirty="0"/>
              <a:t>L’article 10 du règlement CE n°561/2006 : l’entreprise de transport est présumée responsable : il convient donc de </a:t>
            </a:r>
            <a:r>
              <a:rPr lang="fr-FR" b="1" u="sng" dirty="0"/>
              <a:t>démontrer la faute exclusive du conducteur</a:t>
            </a:r>
          </a:p>
          <a:p>
            <a:pPr algn="just">
              <a:buFont typeface="Wingdings" panose="05000000000000000000" pitchFamily="2" charset="2"/>
              <a:buChar char="Ø"/>
            </a:pPr>
            <a:r>
              <a:rPr lang="fr-FR" b="1" dirty="0"/>
              <a:t>L’article 121-1 du Code pénal dispose en son alinéa 1er que :</a:t>
            </a:r>
          </a:p>
          <a:p>
            <a:pPr marL="400050" lvl="1" indent="0" algn="just">
              <a:buNone/>
            </a:pPr>
            <a:r>
              <a:rPr lang="fr-FR" b="1" i="1" dirty="0"/>
              <a:t>« Les personnes morales, à l'exclusion de l'Etat, sont responsables pénalement, selon les distinctions des articles 121-4 à 121-7, des infractions commises, pour leur compte, par leurs organes ou représentants. »</a:t>
            </a:r>
          </a:p>
          <a:p>
            <a:pPr marL="0" indent="0" algn="just">
              <a:buNone/>
            </a:pPr>
            <a:r>
              <a:rPr lang="fr-FR" b="1" dirty="0"/>
              <a:t>En d’autres termes, seules les infractions commises par les organes ou représentants de la personne morale sont de nature à engager la responsabilité de la personne morale.</a:t>
            </a:r>
          </a:p>
          <a:p>
            <a:pPr marL="0" indent="0" algn="just">
              <a:buNone/>
            </a:pPr>
            <a:r>
              <a:rPr lang="fr-FR" b="1" dirty="0"/>
              <a:t>A contrario, la personne morale ne saurait être déclarée responsable pénalement à raison d’agissements commis par d’autres que ses organes ou représentants (prestataire externe). </a:t>
            </a:r>
          </a:p>
          <a:p>
            <a:pPr marL="0" indent="0" algn="just">
              <a:buNone/>
            </a:pPr>
            <a:r>
              <a:rPr lang="fr-FR" b="1" dirty="0"/>
              <a:t>Il convient de rappeler que les organes sont les personnes individuelles ou les entités collectives habilités par la loi ou les statuts pour agir au nom de la personne morale.</a:t>
            </a:r>
          </a:p>
          <a:p>
            <a:pPr marL="0" indent="0" algn="just">
              <a:buNone/>
            </a:pPr>
            <a:endParaRPr lang="fr-FR" b="1" i="1" dirty="0"/>
          </a:p>
        </p:txBody>
      </p:sp>
    </p:spTree>
    <p:extLst>
      <p:ext uri="{BB962C8B-B14F-4D97-AF65-F5344CB8AC3E}">
        <p14:creationId xmlns:p14="http://schemas.microsoft.com/office/powerpoint/2010/main" val="4056349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2000"/>
                <a:hueMod val="96000"/>
                <a:satMod val="128000"/>
                <a:lumMod val="100000"/>
              </a:schemeClr>
            </a:gs>
            <a:gs pos="100000">
              <a:schemeClr val="bg2">
                <a:shade val="62000"/>
                <a:hueMod val="100000"/>
                <a:satMod val="134000"/>
                <a:lumMod val="56000"/>
              </a:schemeClr>
            </a:gs>
          </a:gsLst>
          <a:path path="circle">
            <a:fillToRect l="45000" t="65000" r="125000" b="100000"/>
          </a:path>
        </a:gradFill>
        <a:effectLst/>
      </p:bgPr>
    </p:bg>
    <p:spTree>
      <p:nvGrpSpPr>
        <p:cNvPr id="1" name="">
          <a:extLst>
            <a:ext uri="{FF2B5EF4-FFF2-40B4-BE49-F238E27FC236}">
              <a16:creationId xmlns:a16="http://schemas.microsoft.com/office/drawing/2014/main" id="{9E2AA8BD-E192-63A5-640A-BC8A44205C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11B5BB-D795-E7E4-A3F1-0D01F2EC8624}"/>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Les infractions à la RSE – Qui est responsable ? </a:t>
            </a:r>
          </a:p>
        </p:txBody>
      </p:sp>
      <p:sp>
        <p:nvSpPr>
          <p:cNvPr id="4" name="AutoShape 2" descr="RÃ©sultat de recherche d'images pour &quot;efacs&quot;">
            <a:extLst>
              <a:ext uri="{FF2B5EF4-FFF2-40B4-BE49-F238E27FC236}">
                <a16:creationId xmlns:a16="http://schemas.microsoft.com/office/drawing/2014/main" id="{B950042F-D873-B6D6-C2D7-77DD602C0FD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63347320-66C0-FAD0-E67D-274D2CBFE045}"/>
              </a:ext>
            </a:extLst>
          </p:cNvPr>
          <p:cNvSpPr>
            <a:spLocks noGrp="1"/>
          </p:cNvSpPr>
          <p:nvPr>
            <p:ph idx="1"/>
          </p:nvPr>
        </p:nvSpPr>
        <p:spPr>
          <a:xfrm>
            <a:off x="563671" y="1355271"/>
            <a:ext cx="10832210" cy="5031633"/>
          </a:xfrm>
        </p:spPr>
        <p:txBody>
          <a:bodyPr>
            <a:normAutofit/>
          </a:bodyPr>
          <a:lstStyle/>
          <a:p>
            <a:pPr algn="just">
              <a:buFont typeface="Wingdings" panose="05000000000000000000" pitchFamily="2" charset="2"/>
              <a:buChar char="Ø"/>
            </a:pPr>
            <a:endParaRPr lang="fr-FR" b="1" dirty="0"/>
          </a:p>
          <a:p>
            <a:pPr algn="just">
              <a:buFont typeface="Wingdings" panose="05000000000000000000" pitchFamily="2" charset="2"/>
              <a:buChar char="Ø"/>
            </a:pPr>
            <a:r>
              <a:rPr lang="fr-FR" b="1" dirty="0"/>
              <a:t>Quant aux représentants de la personne morale, ils se confondent le plus souvent avec les organes, sauf lorsqu’il s’agit du mandataire judiciaire ou du liquidateur, qui engagent la personne morale puisqu’ils la représentent, sans toutefois en être les organes.</a:t>
            </a:r>
          </a:p>
          <a:p>
            <a:pPr algn="just">
              <a:buFont typeface="Wingdings" panose="05000000000000000000" pitchFamily="2" charset="2"/>
              <a:buChar char="Ø"/>
            </a:pPr>
            <a:endParaRPr lang="fr-FR" b="1" dirty="0"/>
          </a:p>
          <a:p>
            <a:pPr algn="just">
              <a:buFont typeface="Wingdings" panose="05000000000000000000" pitchFamily="2" charset="2"/>
              <a:buChar char="Ø"/>
            </a:pPr>
            <a:r>
              <a:rPr lang="fr-FR" b="1" dirty="0"/>
              <a:t>La DREAL doit donc vérifier : </a:t>
            </a:r>
          </a:p>
          <a:p>
            <a:pPr lvl="1" algn="just">
              <a:buFont typeface="Wingdings" panose="05000000000000000000" pitchFamily="2" charset="2"/>
              <a:buChar char="Ø"/>
            </a:pPr>
            <a:r>
              <a:rPr lang="fr-FR" b="1" dirty="0"/>
              <a:t>le KBIS de la société </a:t>
            </a:r>
          </a:p>
          <a:p>
            <a:pPr lvl="1" algn="just">
              <a:buFont typeface="Wingdings" panose="05000000000000000000" pitchFamily="2" charset="2"/>
              <a:buChar char="Ø"/>
            </a:pPr>
            <a:r>
              <a:rPr lang="fr-FR" b="1" dirty="0"/>
              <a:t>la déclaration du gestionnaire transport et sa délégation de pouvoirs (si le GT est différent du gérant de la société).</a:t>
            </a:r>
          </a:p>
          <a:p>
            <a:pPr algn="just">
              <a:buFont typeface="Wingdings" panose="05000000000000000000" pitchFamily="2" charset="2"/>
              <a:buChar char="Ø"/>
            </a:pPr>
            <a:endParaRPr lang="fr-FR" b="1" dirty="0"/>
          </a:p>
          <a:p>
            <a:pPr algn="just">
              <a:buFont typeface="Wingdings" panose="05000000000000000000" pitchFamily="2" charset="2"/>
              <a:buChar char="Ø"/>
            </a:pPr>
            <a:r>
              <a:rPr lang="fr-FR" b="1" dirty="0"/>
              <a:t>En pratique, lors des contrôles les confusions sont très nombreuses.</a:t>
            </a:r>
          </a:p>
          <a:p>
            <a:pPr marL="0" indent="0" algn="just">
              <a:buNone/>
            </a:pPr>
            <a:endParaRPr lang="fr-FR" b="1" i="1" dirty="0"/>
          </a:p>
        </p:txBody>
      </p:sp>
    </p:spTree>
    <p:extLst>
      <p:ext uri="{BB962C8B-B14F-4D97-AF65-F5344CB8AC3E}">
        <p14:creationId xmlns:p14="http://schemas.microsoft.com/office/powerpoint/2010/main" val="2645011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2000"/>
                <a:hueMod val="96000"/>
                <a:satMod val="128000"/>
                <a:lumMod val="100000"/>
              </a:schemeClr>
            </a:gs>
            <a:gs pos="100000">
              <a:schemeClr val="bg2">
                <a:shade val="62000"/>
                <a:hueMod val="100000"/>
                <a:satMod val="134000"/>
                <a:lumMod val="56000"/>
              </a:schemeClr>
            </a:gs>
          </a:gsLst>
          <a:path path="circle">
            <a:fillToRect l="45000" t="65000" r="125000" b="100000"/>
          </a:path>
        </a:gradFill>
        <a:effectLst/>
      </p:bgPr>
    </p:bg>
    <p:spTree>
      <p:nvGrpSpPr>
        <p:cNvPr id="1" name="">
          <a:extLst>
            <a:ext uri="{FF2B5EF4-FFF2-40B4-BE49-F238E27FC236}">
              <a16:creationId xmlns:a16="http://schemas.microsoft.com/office/drawing/2014/main" id="{E89AD4A1-B0F6-BA2B-4030-C9AB853DC56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C957F0-A47E-7BC3-CDA5-1D4CA4ED75C5}"/>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Les infractions à la RSE – Qui est responsable ? </a:t>
            </a:r>
          </a:p>
        </p:txBody>
      </p:sp>
      <p:sp>
        <p:nvSpPr>
          <p:cNvPr id="4" name="AutoShape 2" descr="RÃ©sultat de recherche d'images pour &quot;efacs&quot;">
            <a:extLst>
              <a:ext uri="{FF2B5EF4-FFF2-40B4-BE49-F238E27FC236}">
                <a16:creationId xmlns:a16="http://schemas.microsoft.com/office/drawing/2014/main" id="{63C4E3CF-DDED-4DC9-9A52-79D36F839C4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92BD6581-C85B-418E-B29A-1B0BCA395829}"/>
              </a:ext>
            </a:extLst>
          </p:cNvPr>
          <p:cNvSpPr>
            <a:spLocks noGrp="1"/>
          </p:cNvSpPr>
          <p:nvPr>
            <p:ph idx="1"/>
          </p:nvPr>
        </p:nvSpPr>
        <p:spPr>
          <a:xfrm>
            <a:off x="563671" y="1355271"/>
            <a:ext cx="10832210" cy="5031633"/>
          </a:xfrm>
        </p:spPr>
        <p:txBody>
          <a:bodyPr>
            <a:normAutofit/>
          </a:bodyPr>
          <a:lstStyle/>
          <a:p>
            <a:pPr algn="just">
              <a:buFont typeface="Wingdings" panose="05000000000000000000" pitchFamily="2" charset="2"/>
              <a:buChar char="Ø"/>
            </a:pPr>
            <a:endParaRPr lang="fr-FR" b="1" dirty="0"/>
          </a:p>
          <a:p>
            <a:pPr algn="just">
              <a:buFont typeface="Wingdings" panose="05000000000000000000" pitchFamily="2" charset="2"/>
              <a:buChar char="Ø"/>
            </a:pPr>
            <a:r>
              <a:rPr lang="fr-FR" b="1" u="sng" dirty="0">
                <a:latin typeface="+mn-lt"/>
              </a:rPr>
              <a:t>Exemple jurisprudentiel :</a:t>
            </a:r>
          </a:p>
          <a:p>
            <a:pPr algn="just">
              <a:buFont typeface="Wingdings" panose="05000000000000000000" pitchFamily="2" charset="2"/>
              <a:buChar char="Ø"/>
            </a:pPr>
            <a:endParaRPr lang="fr-FR" b="1" dirty="0">
              <a:latin typeface="+mn-lt"/>
            </a:endParaRPr>
          </a:p>
          <a:p>
            <a:pPr marL="0" indent="0" algn="just">
              <a:buNone/>
            </a:pPr>
            <a:r>
              <a:rPr lang="fr-FR" b="1" dirty="0">
                <a:latin typeface="+mn-lt"/>
              </a:rPr>
              <a:t>(Tribunal correctionnel de Montpellier – 09/02/2024 – N°2024/28)</a:t>
            </a:r>
          </a:p>
          <a:p>
            <a:pPr algn="just">
              <a:buFont typeface="Wingdings" panose="05000000000000000000" pitchFamily="2" charset="2"/>
              <a:buChar char="Ø"/>
            </a:pPr>
            <a:endParaRPr lang="fr-FR" b="1" dirty="0">
              <a:latin typeface="+mn-lt"/>
            </a:endParaRPr>
          </a:p>
          <a:p>
            <a:pPr marL="0" indent="0" algn="just">
              <a:buNone/>
            </a:pPr>
            <a:r>
              <a:rPr lang="fr-FR" b="1" dirty="0">
                <a:latin typeface="+mn-lt"/>
                <a:cs typeface="Arial" charset="0"/>
              </a:rPr>
              <a:t>Un gestionnaire transport salarié, cadre, DG d’une société a été attrait devant une juridiction pénale en qualité de représentant de la personne morale, alors qu’il n’apparaissait pas sur le </a:t>
            </a:r>
            <a:r>
              <a:rPr lang="fr-FR" b="1" dirty="0" err="1">
                <a:latin typeface="+mn-lt"/>
                <a:cs typeface="Arial" charset="0"/>
              </a:rPr>
              <a:t>Kbis</a:t>
            </a:r>
            <a:r>
              <a:rPr lang="fr-FR" b="1" dirty="0">
                <a:latin typeface="+mn-lt"/>
                <a:cs typeface="Arial" charset="0"/>
              </a:rPr>
              <a:t> et qu’aucune délégation de pouvoirs n’était produite par l’inspection du travail au sein du dossier pénal.</a:t>
            </a:r>
          </a:p>
          <a:p>
            <a:pPr marL="0" indent="0" algn="just">
              <a:buNone/>
            </a:pPr>
            <a:r>
              <a:rPr lang="fr-FR" b="1" dirty="0">
                <a:latin typeface="+mn-lt"/>
                <a:cs typeface="Arial" charset="0"/>
              </a:rPr>
              <a:t>Le Tribunal Correctionnel a relaxé le GT en ces termes :</a:t>
            </a:r>
          </a:p>
          <a:p>
            <a:pPr marL="0" indent="0" algn="just">
              <a:buNone/>
            </a:pPr>
            <a:r>
              <a:rPr lang="fr-FR" b="1" i="1" dirty="0">
                <a:latin typeface="+mn-lt"/>
                <a:cs typeface="Arial" charset="0"/>
              </a:rPr>
              <a:t>« M. X n’est pas l’auteur matériel des 5 contraventions reprochés. Il sera donc relaxé ». </a:t>
            </a:r>
          </a:p>
          <a:p>
            <a:pPr marL="0" indent="0" algn="just">
              <a:buNone/>
            </a:pPr>
            <a:endParaRPr lang="fr-FR" b="1" i="1" dirty="0"/>
          </a:p>
        </p:txBody>
      </p:sp>
    </p:spTree>
    <p:extLst>
      <p:ext uri="{BB962C8B-B14F-4D97-AF65-F5344CB8AC3E}">
        <p14:creationId xmlns:p14="http://schemas.microsoft.com/office/powerpoint/2010/main" val="4258741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2000"/>
                <a:hueMod val="96000"/>
                <a:satMod val="128000"/>
                <a:lumMod val="100000"/>
              </a:schemeClr>
            </a:gs>
            <a:gs pos="100000">
              <a:schemeClr val="bg2">
                <a:shade val="62000"/>
                <a:hueMod val="100000"/>
                <a:satMod val="134000"/>
                <a:lumMod val="56000"/>
              </a:schemeClr>
            </a:gs>
          </a:gsLst>
          <a:path path="circle">
            <a:fillToRect l="45000" t="65000" r="125000" b="100000"/>
          </a:path>
        </a:gradFill>
        <a:effectLst/>
      </p:bgPr>
    </p:bg>
    <p:spTree>
      <p:nvGrpSpPr>
        <p:cNvPr id="1" name="">
          <a:extLst>
            <a:ext uri="{FF2B5EF4-FFF2-40B4-BE49-F238E27FC236}">
              <a16:creationId xmlns:a16="http://schemas.microsoft.com/office/drawing/2014/main" id="{EAD31D90-1778-ABC2-79C8-07B9089A2F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0EDB627-B882-06C0-0B42-6C5F94AF4611}"/>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Les infractions à la RSE – Qui est responsable ? </a:t>
            </a:r>
          </a:p>
        </p:txBody>
      </p:sp>
      <p:sp>
        <p:nvSpPr>
          <p:cNvPr id="4" name="AutoShape 2" descr="RÃ©sultat de recherche d'images pour &quot;efacs&quot;">
            <a:extLst>
              <a:ext uri="{FF2B5EF4-FFF2-40B4-BE49-F238E27FC236}">
                <a16:creationId xmlns:a16="http://schemas.microsoft.com/office/drawing/2014/main" id="{8A06B7BE-B07E-6298-A2C7-812476BAECF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18C90754-E7D8-1396-ACD3-25ACD9A82AF4}"/>
              </a:ext>
            </a:extLst>
          </p:cNvPr>
          <p:cNvSpPr>
            <a:spLocks noGrp="1"/>
          </p:cNvSpPr>
          <p:nvPr>
            <p:ph idx="1"/>
          </p:nvPr>
        </p:nvSpPr>
        <p:spPr>
          <a:xfrm>
            <a:off x="563671" y="1355271"/>
            <a:ext cx="10832210" cy="5031633"/>
          </a:xfrm>
        </p:spPr>
        <p:txBody>
          <a:bodyPr>
            <a:normAutofit fontScale="92500" lnSpcReduction="20000"/>
          </a:bodyPr>
          <a:lstStyle/>
          <a:p>
            <a:pPr algn="just">
              <a:buFont typeface="Wingdings" panose="05000000000000000000" pitchFamily="2" charset="2"/>
              <a:buChar char="Ø"/>
            </a:pPr>
            <a:endParaRPr lang="fr-FR" b="1" dirty="0"/>
          </a:p>
          <a:p>
            <a:pPr algn="just">
              <a:buFont typeface="Wingdings" panose="05000000000000000000" pitchFamily="2" charset="2"/>
              <a:buChar char="Ø"/>
            </a:pPr>
            <a:r>
              <a:rPr lang="fr-FR" b="1" u="sng" dirty="0">
                <a:latin typeface="+mn-lt"/>
              </a:rPr>
              <a:t>Exemple jurisprudentiel :</a:t>
            </a:r>
          </a:p>
          <a:p>
            <a:pPr algn="just">
              <a:buFont typeface="Wingdings" panose="05000000000000000000" pitchFamily="2" charset="2"/>
              <a:buChar char="Ø"/>
            </a:pPr>
            <a:endParaRPr lang="fr-FR" b="1" dirty="0">
              <a:latin typeface="+mn-lt"/>
            </a:endParaRPr>
          </a:p>
          <a:p>
            <a:pPr marL="0" indent="0" algn="just">
              <a:buNone/>
            </a:pPr>
            <a:r>
              <a:rPr lang="fr-FR" b="1" dirty="0">
                <a:latin typeface="+mn-lt"/>
              </a:rPr>
              <a:t>(Tribunal correctionnel de Montpellier – 09/02/2024 – N°2024/28)</a:t>
            </a:r>
          </a:p>
          <a:p>
            <a:pPr algn="just">
              <a:buFont typeface="Wingdings" panose="05000000000000000000" pitchFamily="2" charset="2"/>
              <a:buChar char="Ø"/>
            </a:pPr>
            <a:endParaRPr lang="fr-FR" b="1" dirty="0">
              <a:latin typeface="+mn-lt"/>
            </a:endParaRPr>
          </a:p>
          <a:p>
            <a:pPr marL="0" indent="0" algn="just">
              <a:buNone/>
            </a:pPr>
            <a:r>
              <a:rPr lang="fr-FR" b="1" dirty="0">
                <a:latin typeface="+mn-lt"/>
                <a:cs typeface="Arial" charset="0"/>
              </a:rPr>
              <a:t>Le Tribunal Correctionnel a également jugé : </a:t>
            </a:r>
          </a:p>
          <a:p>
            <a:pPr marL="0" indent="0" algn="just">
              <a:buNone/>
            </a:pPr>
            <a:endParaRPr lang="fr-FR" b="1" dirty="0">
              <a:latin typeface="+mn-lt"/>
              <a:cs typeface="Arial" charset="0"/>
            </a:endParaRPr>
          </a:p>
          <a:p>
            <a:pPr marL="0" indent="0" algn="just">
              <a:buNone/>
            </a:pPr>
            <a:r>
              <a:rPr lang="fr-FR" b="1" dirty="0">
                <a:latin typeface="+mn-lt"/>
                <a:cs typeface="Arial" charset="0"/>
              </a:rPr>
              <a:t>« Quant à la société S, aux termes de l’article 121-2 alinéa 2 du code pénal :  « Les personnes morales, à l'exclusion de l'Etat, sont responsables pénalement, selon les distinctions des articles 121-4 à 121-7, des infractions commises, pour leur compte, par leurs organes ou représentants.</a:t>
            </a:r>
          </a:p>
          <a:p>
            <a:pPr marL="0" indent="0" algn="just">
              <a:buNone/>
            </a:pPr>
            <a:r>
              <a:rPr lang="fr-FR" b="1" dirty="0">
                <a:latin typeface="+mn-lt"/>
                <a:cs typeface="Arial" charset="0"/>
              </a:rPr>
              <a:t>Or, en l’espèce, au vu de l’extrait KBIS de la société S, la société a pour Président M. Z, M. X n’étant pas un organe ni un représentant de la personne morale en vertu des dispositions de l’article L121-2 du Code pénal. La responsabilité de la société S ne peut résulter d’un salarié, </a:t>
            </a:r>
            <a:r>
              <a:rPr lang="fr-FR" b="1" dirty="0" err="1">
                <a:latin typeface="+mn-lt"/>
                <a:cs typeface="Arial" charset="0"/>
              </a:rPr>
              <a:t>fût-il</a:t>
            </a:r>
            <a:r>
              <a:rPr lang="fr-FR" b="1" dirty="0">
                <a:latin typeface="+mn-lt"/>
                <a:cs typeface="Arial" charset="0"/>
              </a:rPr>
              <a:t> Directeur Général, dès lors qu’il n’est ni un organe, ni un représentant de ladite société. En conséquence, la société S. sera relaxée des fins de la poursuite.</a:t>
            </a:r>
          </a:p>
          <a:p>
            <a:pPr marL="0" indent="0" algn="just">
              <a:buNone/>
            </a:pPr>
            <a:endParaRPr lang="fr-FR" b="1" i="1" dirty="0"/>
          </a:p>
        </p:txBody>
      </p:sp>
    </p:spTree>
    <p:extLst>
      <p:ext uri="{BB962C8B-B14F-4D97-AF65-F5344CB8AC3E}">
        <p14:creationId xmlns:p14="http://schemas.microsoft.com/office/powerpoint/2010/main" val="2483663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2000"/>
                <a:hueMod val="96000"/>
                <a:satMod val="128000"/>
                <a:lumMod val="100000"/>
              </a:schemeClr>
            </a:gs>
            <a:gs pos="100000">
              <a:schemeClr val="bg2">
                <a:shade val="62000"/>
                <a:hueMod val="100000"/>
                <a:satMod val="134000"/>
                <a:lumMod val="56000"/>
              </a:schemeClr>
            </a:gs>
          </a:gsLst>
          <a:path path="circle">
            <a:fillToRect l="45000" t="65000" r="125000" b="100000"/>
          </a:path>
        </a:gradFill>
        <a:effectLst/>
      </p:bgPr>
    </p:bg>
    <p:spTree>
      <p:nvGrpSpPr>
        <p:cNvPr id="1" name="">
          <a:extLst>
            <a:ext uri="{FF2B5EF4-FFF2-40B4-BE49-F238E27FC236}">
              <a16:creationId xmlns:a16="http://schemas.microsoft.com/office/drawing/2014/main" id="{AF1DE3A0-C434-29C9-5A0D-3AD272BED4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F848DB-5B52-EA29-647E-340BE1B0CB57}"/>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Les infractions à la RSE – Qui est responsable ? </a:t>
            </a:r>
          </a:p>
        </p:txBody>
      </p:sp>
      <p:sp>
        <p:nvSpPr>
          <p:cNvPr id="4" name="AutoShape 2" descr="RÃ©sultat de recherche d'images pour &quot;efacs&quot;">
            <a:extLst>
              <a:ext uri="{FF2B5EF4-FFF2-40B4-BE49-F238E27FC236}">
                <a16:creationId xmlns:a16="http://schemas.microsoft.com/office/drawing/2014/main" id="{78B34F68-C866-CC70-E9CD-710D9D1B76B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21E86B74-07A4-666E-68FB-D488B6C8A97D}"/>
              </a:ext>
            </a:extLst>
          </p:cNvPr>
          <p:cNvSpPr>
            <a:spLocks noGrp="1"/>
          </p:cNvSpPr>
          <p:nvPr>
            <p:ph idx="1"/>
          </p:nvPr>
        </p:nvSpPr>
        <p:spPr>
          <a:xfrm>
            <a:off x="563671" y="1355271"/>
            <a:ext cx="10832210" cy="5031633"/>
          </a:xfrm>
        </p:spPr>
        <p:txBody>
          <a:bodyPr>
            <a:normAutofit lnSpcReduction="10000"/>
          </a:bodyPr>
          <a:lstStyle/>
          <a:p>
            <a:pPr algn="just">
              <a:buFont typeface="Wingdings" panose="05000000000000000000" pitchFamily="2" charset="2"/>
              <a:buChar char="Ø"/>
            </a:pPr>
            <a:endParaRPr lang="fr-FR" b="1" dirty="0"/>
          </a:p>
          <a:p>
            <a:pPr algn="just">
              <a:buFont typeface="Wingdings" panose="05000000000000000000" pitchFamily="2" charset="2"/>
              <a:buChar char="Ø"/>
            </a:pPr>
            <a:r>
              <a:rPr lang="fr-FR" b="1" u="sng" dirty="0"/>
              <a:t>La délégation de pouvoirs</a:t>
            </a:r>
          </a:p>
          <a:p>
            <a:pPr algn="just">
              <a:buFont typeface="Wingdings" panose="05000000000000000000" pitchFamily="2" charset="2"/>
              <a:buChar char="Ø"/>
            </a:pPr>
            <a:endParaRPr lang="fr-FR" b="1" dirty="0"/>
          </a:p>
          <a:p>
            <a:pPr marL="0" indent="0" algn="just">
              <a:buNone/>
            </a:pPr>
            <a:r>
              <a:rPr lang="fr-FR" b="1" dirty="0"/>
              <a:t>Dans cette affaire, il en aurait été différemment si l’inspection du travail avait demandé et produit au dossier pénal, la délégation de pouvoirs du Directeur Général (cadre/salarié) gestionnaire transport de la société.</a:t>
            </a:r>
          </a:p>
          <a:p>
            <a:pPr marL="0" indent="0" algn="just">
              <a:buNone/>
            </a:pPr>
            <a:r>
              <a:rPr lang="fr-FR" b="1" dirty="0"/>
              <a:t>La relaxe n’aurait pas pu, sur ce fondement, être obtenue tant pour lui que pour la société. (Nous verrons un peu plus tard, les autres fondements possibles pour s’exonérer de sa responsabilité pénale).</a:t>
            </a:r>
          </a:p>
          <a:p>
            <a:pPr marL="0" indent="0" algn="just">
              <a:buNone/>
            </a:pPr>
            <a:r>
              <a:rPr lang="fr-FR" b="1" dirty="0"/>
              <a:t>Conseil : Avant de se défendre devant une juridiction pénale et/ou de mettre en cause son GT pour s’exonérer de sa responsabilité pénale : il est important de vérifier s’il n’y a pas un réel intérêt à opérer une défense commune….</a:t>
            </a:r>
          </a:p>
          <a:p>
            <a:pPr marL="0" indent="0" algn="just">
              <a:buNone/>
            </a:pPr>
            <a:r>
              <a:rPr lang="fr-FR" b="1" dirty="0"/>
              <a:t>Ce jugement met aussi en évidence, la nécessité d’établir des délégations de pouvoirs. </a:t>
            </a:r>
          </a:p>
          <a:p>
            <a:pPr marL="0" indent="0" algn="just">
              <a:buNone/>
            </a:pPr>
            <a:endParaRPr lang="fr-FR" b="1" i="1" dirty="0"/>
          </a:p>
        </p:txBody>
      </p:sp>
    </p:spTree>
    <p:extLst>
      <p:ext uri="{BB962C8B-B14F-4D97-AF65-F5344CB8AC3E}">
        <p14:creationId xmlns:p14="http://schemas.microsoft.com/office/powerpoint/2010/main" val="2644189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2000"/>
                <a:hueMod val="96000"/>
                <a:satMod val="128000"/>
                <a:lumMod val="100000"/>
              </a:schemeClr>
            </a:gs>
            <a:gs pos="100000">
              <a:schemeClr val="bg2">
                <a:shade val="62000"/>
                <a:hueMod val="100000"/>
                <a:satMod val="134000"/>
                <a:lumMod val="56000"/>
              </a:schemeClr>
            </a:gs>
          </a:gsLst>
          <a:path path="circle">
            <a:fillToRect l="45000" t="65000" r="125000" b="100000"/>
          </a:path>
        </a:gradFill>
        <a:effectLst/>
      </p:bgPr>
    </p:bg>
    <p:spTree>
      <p:nvGrpSpPr>
        <p:cNvPr id="1" name="">
          <a:extLst>
            <a:ext uri="{FF2B5EF4-FFF2-40B4-BE49-F238E27FC236}">
              <a16:creationId xmlns:a16="http://schemas.microsoft.com/office/drawing/2014/main" id="{3A73CBF8-7AD6-2644-0E65-144760A352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287DA9-A813-3886-DC82-4509E013AE4E}"/>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Les infractions à la RSE – Qui est responsable ? </a:t>
            </a:r>
          </a:p>
        </p:txBody>
      </p:sp>
      <p:sp>
        <p:nvSpPr>
          <p:cNvPr id="4" name="AutoShape 2" descr="RÃ©sultat de recherche d'images pour &quot;efacs&quot;">
            <a:extLst>
              <a:ext uri="{FF2B5EF4-FFF2-40B4-BE49-F238E27FC236}">
                <a16:creationId xmlns:a16="http://schemas.microsoft.com/office/drawing/2014/main" id="{F1B25B2E-5AB4-C308-4440-352795AF526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14F71B43-4864-2B6A-B5DC-25623A8C62AC}"/>
              </a:ext>
            </a:extLst>
          </p:cNvPr>
          <p:cNvSpPr>
            <a:spLocks noGrp="1"/>
          </p:cNvSpPr>
          <p:nvPr>
            <p:ph idx="1"/>
          </p:nvPr>
        </p:nvSpPr>
        <p:spPr>
          <a:xfrm>
            <a:off x="563671" y="1355271"/>
            <a:ext cx="10832210" cy="5031633"/>
          </a:xfrm>
        </p:spPr>
        <p:txBody>
          <a:bodyPr>
            <a:normAutofit/>
          </a:bodyPr>
          <a:lstStyle/>
          <a:p>
            <a:pPr algn="just">
              <a:buFont typeface="Wingdings" panose="05000000000000000000" pitchFamily="2" charset="2"/>
              <a:buChar char="Ø"/>
            </a:pPr>
            <a:r>
              <a:rPr lang="fr-FR" b="1" u="sng" dirty="0"/>
              <a:t>La délégation de pouvoirs</a:t>
            </a:r>
          </a:p>
          <a:p>
            <a:pPr algn="just">
              <a:buFont typeface="Wingdings" panose="05000000000000000000" pitchFamily="2" charset="2"/>
              <a:buChar char="Ø"/>
            </a:pPr>
            <a:endParaRPr lang="fr-FR" b="1" dirty="0"/>
          </a:p>
          <a:p>
            <a:pPr marL="0" indent="0" algn="just">
              <a:buNone/>
            </a:pPr>
            <a:r>
              <a:rPr lang="fr-FR" b="1" dirty="0"/>
              <a:t>La délégation de pouvoirs permet au chef d'entreprise d'être exonéré de toute responsabilité, celle-ci étant transférée au préposé délégataire. </a:t>
            </a:r>
          </a:p>
          <a:p>
            <a:pPr marL="0" indent="0" algn="just">
              <a:buNone/>
            </a:pPr>
            <a:r>
              <a:rPr lang="fr-FR" b="1" dirty="0"/>
              <a:t>Cette possibilité pour un chef d’entreprise de déléguer ses pouvoirs, obéit à des conditions de validité strictes :</a:t>
            </a:r>
          </a:p>
          <a:p>
            <a:pPr algn="just"/>
            <a:r>
              <a:rPr lang="fr-FR" b="1" dirty="0"/>
              <a:t>La délégation ne peut pas être générale, elle ne doit concerner que certaines prérogatives qui incombent normalement au gérant ; </a:t>
            </a:r>
          </a:p>
          <a:p>
            <a:pPr algn="just"/>
            <a:r>
              <a:rPr lang="fr-FR" b="1" dirty="0"/>
              <a:t>La délégation doit être précise et limitée ; </a:t>
            </a:r>
          </a:p>
          <a:p>
            <a:pPr algn="just"/>
            <a:r>
              <a:rPr lang="fr-FR" b="1" dirty="0"/>
              <a:t>Le délégataire doit être doté des compétences et de l’autorité nécessaire pour l’exercer (moyens financiers et aptitudes techniques) ;</a:t>
            </a:r>
          </a:p>
          <a:p>
            <a:pPr algn="just"/>
            <a:r>
              <a:rPr lang="fr-FR" b="1" dirty="0"/>
              <a:t>Obligation d’un écrit pour démontrer l’acceptation de cette dernière.</a:t>
            </a:r>
          </a:p>
          <a:p>
            <a:pPr marL="0" indent="0" algn="just">
              <a:buNone/>
            </a:pPr>
            <a:endParaRPr lang="fr-FR" b="1" i="1" dirty="0"/>
          </a:p>
        </p:txBody>
      </p:sp>
    </p:spTree>
    <p:extLst>
      <p:ext uri="{BB962C8B-B14F-4D97-AF65-F5344CB8AC3E}">
        <p14:creationId xmlns:p14="http://schemas.microsoft.com/office/powerpoint/2010/main" val="3232300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2000"/>
                <a:hueMod val="96000"/>
                <a:satMod val="128000"/>
                <a:lumMod val="100000"/>
              </a:schemeClr>
            </a:gs>
            <a:gs pos="100000">
              <a:schemeClr val="bg2">
                <a:shade val="62000"/>
                <a:hueMod val="100000"/>
                <a:satMod val="134000"/>
                <a:lumMod val="56000"/>
              </a:schemeClr>
            </a:gs>
          </a:gsLst>
          <a:path path="circle">
            <a:fillToRect l="45000" t="65000" r="125000" b="100000"/>
          </a:path>
        </a:gradFill>
        <a:effectLst/>
      </p:bgPr>
    </p:bg>
    <p:spTree>
      <p:nvGrpSpPr>
        <p:cNvPr id="1" name="">
          <a:extLst>
            <a:ext uri="{FF2B5EF4-FFF2-40B4-BE49-F238E27FC236}">
              <a16:creationId xmlns:a16="http://schemas.microsoft.com/office/drawing/2014/main" id="{071F9310-6B6E-8C17-9EB1-1F8428C0AA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F9585D-328D-5117-6088-6BDBF2A31D90}"/>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Les infractions à la RSE – Qui est responsable ? </a:t>
            </a:r>
          </a:p>
        </p:txBody>
      </p:sp>
      <p:sp>
        <p:nvSpPr>
          <p:cNvPr id="4" name="AutoShape 2" descr="RÃ©sultat de recherche d'images pour &quot;efacs&quot;">
            <a:extLst>
              <a:ext uri="{FF2B5EF4-FFF2-40B4-BE49-F238E27FC236}">
                <a16:creationId xmlns:a16="http://schemas.microsoft.com/office/drawing/2014/main" id="{1352C05B-C40D-71AB-58A4-F3329952485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CEBBA6CA-AEC5-9E29-FEF4-2561EBC6F104}"/>
              </a:ext>
            </a:extLst>
          </p:cNvPr>
          <p:cNvSpPr>
            <a:spLocks noGrp="1"/>
          </p:cNvSpPr>
          <p:nvPr>
            <p:ph idx="1"/>
          </p:nvPr>
        </p:nvSpPr>
        <p:spPr>
          <a:xfrm>
            <a:off x="563671" y="1355271"/>
            <a:ext cx="10832210" cy="5031633"/>
          </a:xfrm>
        </p:spPr>
        <p:txBody>
          <a:bodyPr>
            <a:normAutofit/>
          </a:bodyPr>
          <a:lstStyle/>
          <a:p>
            <a:pPr algn="just">
              <a:buFont typeface="Wingdings" panose="05000000000000000000" pitchFamily="2" charset="2"/>
              <a:buChar char="Ø"/>
            </a:pPr>
            <a:r>
              <a:rPr lang="fr-FR" b="1" u="sng" dirty="0"/>
              <a:t>La délégation de pouvoirs</a:t>
            </a:r>
          </a:p>
          <a:p>
            <a:pPr algn="just">
              <a:buFont typeface="Wingdings" panose="05000000000000000000" pitchFamily="2" charset="2"/>
              <a:buChar char="Ø"/>
            </a:pPr>
            <a:endParaRPr lang="fr-FR" b="1" dirty="0"/>
          </a:p>
          <a:p>
            <a:pPr marL="0" indent="0" algn="just">
              <a:buNone/>
            </a:pPr>
            <a:r>
              <a:rPr lang="fr-FR" b="1" dirty="0"/>
              <a:t>La délégation de pouvoirs exonère le chef d'entreprise de sa responsabilité pénale et le délégataire reste le responsable de l'infraction. </a:t>
            </a:r>
          </a:p>
          <a:p>
            <a:pPr marL="0" indent="0" algn="just">
              <a:buNone/>
            </a:pPr>
            <a:r>
              <a:rPr lang="fr-FR" b="1" dirty="0"/>
              <a:t>Mais les responsabilités de l'un et de l'autre sont conjointement retenues si les faits laissent apparaître une faute imputable au chef d'entreprise (Cass. </a:t>
            </a:r>
            <a:r>
              <a:rPr lang="fr-FR" b="1" dirty="0" err="1"/>
              <a:t>crim</a:t>
            </a:r>
            <a:r>
              <a:rPr lang="fr-FR" b="1" dirty="0"/>
              <a:t>., 20 déc. 1977, n°76-93.405).</a:t>
            </a:r>
          </a:p>
          <a:p>
            <a:pPr marL="0" indent="0" algn="just">
              <a:buNone/>
            </a:pPr>
            <a:r>
              <a:rPr lang="fr-FR" b="1" dirty="0"/>
              <a:t>Si le Chef d’entreprise obtient la relaxe car il démontre avoir délégué ses pouvoirs à son gestionnaire transport : le Ministère Public peut décider de poursuivre le GT, en lui délivrant une citation à comparaître (si l’action publique n’est pas prescrite)</a:t>
            </a:r>
          </a:p>
          <a:p>
            <a:pPr marL="0" indent="0" algn="just">
              <a:buNone/>
            </a:pPr>
            <a:endParaRPr lang="fr-FR" b="1" i="1" dirty="0"/>
          </a:p>
        </p:txBody>
      </p:sp>
    </p:spTree>
    <p:extLst>
      <p:ext uri="{BB962C8B-B14F-4D97-AF65-F5344CB8AC3E}">
        <p14:creationId xmlns:p14="http://schemas.microsoft.com/office/powerpoint/2010/main" val="15200113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381BD-DAF7-412D-4FC1-3BC1F5715CB4}"/>
            </a:ext>
          </a:extLst>
        </p:cNvPr>
        <p:cNvGrpSpPr/>
        <p:nvPr/>
      </p:nvGrpSpPr>
      <p:grpSpPr>
        <a:xfrm>
          <a:off x="0" y="0"/>
          <a:ext cx="0" cy="0"/>
          <a:chOff x="0" y="0"/>
          <a:chExt cx="0" cy="0"/>
        </a:xfrm>
      </p:grpSpPr>
      <p:sp>
        <p:nvSpPr>
          <p:cNvPr id="4" name="AutoShape 2" descr="RÃ©sultat de recherche d'images pour &quot;efacs&quot;">
            <a:extLst>
              <a:ext uri="{FF2B5EF4-FFF2-40B4-BE49-F238E27FC236}">
                <a16:creationId xmlns:a16="http://schemas.microsoft.com/office/drawing/2014/main" id="{64479B20-BD30-4B4C-7311-D0CBF553837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AA49C899-4A46-8F10-1453-FB775C30BFF2}"/>
              </a:ext>
            </a:extLst>
          </p:cNvPr>
          <p:cNvSpPr>
            <a:spLocks noGrp="1"/>
          </p:cNvSpPr>
          <p:nvPr>
            <p:ph idx="1"/>
          </p:nvPr>
        </p:nvSpPr>
        <p:spPr>
          <a:xfrm>
            <a:off x="884904" y="1871626"/>
            <a:ext cx="10353368" cy="4515278"/>
          </a:xfrm>
        </p:spPr>
        <p:txBody>
          <a:bodyPr>
            <a:normAutofit/>
          </a:bodyPr>
          <a:lstStyle/>
          <a:p>
            <a:pPr marL="0" indent="0" algn="ctr">
              <a:buNone/>
            </a:pPr>
            <a:endParaRPr lang="fr-FR" sz="4000" b="1" dirty="0">
              <a:solidFill>
                <a:schemeClr val="accent1"/>
              </a:solidFill>
            </a:endParaRPr>
          </a:p>
          <a:p>
            <a:pPr marL="0" indent="0" algn="ctr">
              <a:buNone/>
            </a:pPr>
            <a:r>
              <a:rPr lang="fr-FR" sz="4000" b="1" dirty="0">
                <a:solidFill>
                  <a:schemeClr val="accent1"/>
                </a:solidFill>
              </a:rPr>
              <a:t>Comment sont engagées les poursuites et quelles sont les suites d’un contrôle DREAL ?</a:t>
            </a:r>
          </a:p>
        </p:txBody>
      </p:sp>
    </p:spTree>
    <p:extLst>
      <p:ext uri="{BB962C8B-B14F-4D97-AF65-F5344CB8AC3E}">
        <p14:creationId xmlns:p14="http://schemas.microsoft.com/office/powerpoint/2010/main" val="1497810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E4E5A-A543-C9FD-2D56-20CC408B55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851D08-758C-94CC-1C80-36CDEA815456}"/>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DD79C475-981D-03A4-3F5A-A3A1C58E1F5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1D7CE812-4D46-ED45-79FD-95A1D643A566}"/>
              </a:ext>
            </a:extLst>
          </p:cNvPr>
          <p:cNvSpPr>
            <a:spLocks noGrp="1"/>
          </p:cNvSpPr>
          <p:nvPr>
            <p:ph idx="1"/>
          </p:nvPr>
        </p:nvSpPr>
        <p:spPr>
          <a:xfrm>
            <a:off x="563671" y="1871625"/>
            <a:ext cx="10882657" cy="4741445"/>
          </a:xfrm>
        </p:spPr>
        <p:txBody>
          <a:bodyPr>
            <a:normAutofit/>
          </a:bodyPr>
          <a:lstStyle/>
          <a:p>
            <a:pPr algn="just">
              <a:buFont typeface="Wingdings" panose="05000000000000000000" pitchFamily="2" charset="2"/>
              <a:buChar char="Ø"/>
            </a:pPr>
            <a:r>
              <a:rPr lang="fr-FR" b="1" u="sng" dirty="0">
                <a:solidFill>
                  <a:schemeClr val="accent1"/>
                </a:solidFill>
              </a:rPr>
              <a:t>La DREAL adresse un rapport de contrôle ou un simple avertissement (phase contradictoire): </a:t>
            </a:r>
          </a:p>
          <a:p>
            <a:pPr marL="0" indent="0" algn="just">
              <a:buNone/>
            </a:pPr>
            <a:r>
              <a:rPr lang="fr-FR" b="1" dirty="0"/>
              <a:t>La DREAL transmet son rapport de contrôle détaillant les anomalies et infractions constatées puis laisse un délai raisonnable à l’entreprise pour y répliquer avant de prendre sa décision de dresser un PV donc : </a:t>
            </a:r>
            <a:r>
              <a:rPr lang="fr-FR" b="1" u="sng" dirty="0"/>
              <a:t>phase à ne surtout pas négliger !</a:t>
            </a:r>
          </a:p>
          <a:p>
            <a:pPr marL="0" indent="0" algn="just">
              <a:buNone/>
            </a:pPr>
            <a:r>
              <a:rPr lang="fr-FR" b="1" dirty="0"/>
              <a:t>Délai pour y répliquer entre </a:t>
            </a:r>
            <a:r>
              <a:rPr lang="fr-FR" b="1"/>
              <a:t>15 jours et 1 mois.</a:t>
            </a:r>
            <a:endParaRPr lang="fr-FR" b="1" dirty="0"/>
          </a:p>
          <a:p>
            <a:pPr algn="just">
              <a:buFont typeface="Wingdings" panose="05000000000000000000" pitchFamily="2" charset="2"/>
              <a:buChar char="Ø"/>
            </a:pPr>
            <a:r>
              <a:rPr lang="fr-FR" b="1" u="sng" dirty="0">
                <a:solidFill>
                  <a:schemeClr val="accent3"/>
                </a:solidFill>
              </a:rPr>
              <a:t>LA DREAL dresse un Procès-verbal et le transmet au Procureur : </a:t>
            </a:r>
          </a:p>
          <a:p>
            <a:pPr marL="0" indent="0" algn="just">
              <a:buNone/>
            </a:pPr>
            <a:r>
              <a:rPr lang="fr-FR" b="1" dirty="0"/>
              <a:t>Selon les éventuelles observations et justificatifs produits par la société : </a:t>
            </a:r>
          </a:p>
          <a:p>
            <a:pPr marL="0" indent="0" algn="just">
              <a:buNone/>
            </a:pPr>
            <a:r>
              <a:rPr lang="fr-FR" b="1" dirty="0"/>
              <a:t>-la DREAL clos le contrôle et/ou adresse un simple avertissement;</a:t>
            </a:r>
          </a:p>
          <a:p>
            <a:pPr marL="0" indent="0" algn="just">
              <a:buNone/>
            </a:pPr>
            <a:r>
              <a:rPr lang="fr-FR" b="1" dirty="0"/>
              <a:t>-la DREAL vous informe qu’elle a dressé un PV et qu’elle le transmet au Procureur </a:t>
            </a:r>
          </a:p>
          <a:p>
            <a:pPr marL="0" indent="0" algn="just">
              <a:buNone/>
            </a:pPr>
            <a:r>
              <a:rPr lang="fr-FR" b="1" dirty="0"/>
              <a:t>-Attention aussi à l’information faite au préfet et au risque de passage en CTSA…</a:t>
            </a:r>
          </a:p>
          <a:p>
            <a:pPr marL="0" indent="0" algn="just">
              <a:buNone/>
            </a:pPr>
            <a:endParaRPr lang="fr-FR" b="1" dirty="0">
              <a:solidFill>
                <a:schemeClr val="accent1"/>
              </a:solidFill>
            </a:endParaRPr>
          </a:p>
        </p:txBody>
      </p:sp>
    </p:spTree>
    <p:extLst>
      <p:ext uri="{BB962C8B-B14F-4D97-AF65-F5344CB8AC3E}">
        <p14:creationId xmlns:p14="http://schemas.microsoft.com/office/powerpoint/2010/main" val="21693475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79FA8-EE24-439C-706B-D0C846BCD3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E7A8D7-37C7-721D-6F02-79423CBC026E}"/>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9E1F3CAC-5D66-CFD0-E865-43D6F3B49E2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33235D69-8634-243E-D654-9B8F71CC7037}"/>
              </a:ext>
            </a:extLst>
          </p:cNvPr>
          <p:cNvSpPr>
            <a:spLocks noGrp="1"/>
          </p:cNvSpPr>
          <p:nvPr>
            <p:ph idx="1"/>
          </p:nvPr>
        </p:nvSpPr>
        <p:spPr>
          <a:xfrm>
            <a:off x="563671" y="1871625"/>
            <a:ext cx="10882657" cy="4741445"/>
          </a:xfrm>
        </p:spPr>
        <p:txBody>
          <a:bodyPr>
            <a:normAutofit fontScale="85000" lnSpcReduction="10000"/>
          </a:bodyPr>
          <a:lstStyle/>
          <a:p>
            <a:pPr algn="just">
              <a:buFont typeface="Wingdings" panose="05000000000000000000" pitchFamily="2" charset="2"/>
              <a:buChar char="Ø"/>
            </a:pPr>
            <a:r>
              <a:rPr lang="fr-FR" b="1" u="sng" dirty="0">
                <a:solidFill>
                  <a:schemeClr val="accent1"/>
                </a:solidFill>
              </a:rPr>
              <a:t>Compétence de principe du ministère public : </a:t>
            </a:r>
          </a:p>
          <a:p>
            <a:pPr marL="0" indent="0" algn="just">
              <a:buNone/>
            </a:pPr>
            <a:r>
              <a:rPr lang="fr-FR" b="1" dirty="0"/>
              <a:t>Le ministère public représente la société lésée par l'infraction. </a:t>
            </a:r>
          </a:p>
          <a:p>
            <a:pPr marL="0" indent="0" algn="just">
              <a:buNone/>
            </a:pPr>
            <a:r>
              <a:rPr lang="fr-FR" b="1" dirty="0"/>
              <a:t>À ce titre, il poursuit la protection de l'intérêt général et requiert l'application de la loi pénale. Le ministère public dispose d'une compétence de droit commun en matière de déclenchement et d'exercice de l'action publique (art. 1er, al. 1 du Code de procédure pénale). </a:t>
            </a:r>
          </a:p>
          <a:p>
            <a:pPr marL="0" indent="0" algn="just">
              <a:buNone/>
            </a:pPr>
            <a:endParaRPr lang="fr-FR" b="1" dirty="0"/>
          </a:p>
          <a:p>
            <a:pPr algn="just">
              <a:buFont typeface="Wingdings" panose="05000000000000000000" pitchFamily="2" charset="2"/>
              <a:buChar char="Ø"/>
            </a:pPr>
            <a:r>
              <a:rPr lang="fr-FR" b="1" u="sng" dirty="0">
                <a:solidFill>
                  <a:schemeClr val="accent3"/>
                </a:solidFill>
              </a:rPr>
              <a:t>Le ministère public dispose de l’opportunité des poursuites  : </a:t>
            </a:r>
          </a:p>
          <a:p>
            <a:pPr marL="0" indent="0" algn="just">
              <a:buNone/>
            </a:pPr>
            <a:r>
              <a:rPr lang="fr-FR" b="1" dirty="0"/>
              <a:t>Lorsqu'il est informé de la commission d'une infraction, le ministère public n'est pas tenu de déclencher les poursuites pénales (réception du Procès-verbal dressé par l’inspection du travail ou la DREAL.).</a:t>
            </a:r>
          </a:p>
          <a:p>
            <a:pPr marL="0" indent="0" algn="just">
              <a:buNone/>
            </a:pPr>
            <a:r>
              <a:rPr lang="fr-FR" b="1" dirty="0"/>
              <a:t>CPP. art. 40 : « </a:t>
            </a:r>
            <a:r>
              <a:rPr lang="fr-FR" b="1" i="1" dirty="0"/>
              <a:t>Le procureur de la République reçoit les plaintes et les dénonciations et apprécie la suite à leur donner conformément aux dispositions de l'article 40-1.</a:t>
            </a:r>
          </a:p>
          <a:p>
            <a:pPr marL="0" indent="0" algn="just">
              <a:buNone/>
            </a:pPr>
            <a:r>
              <a:rPr lang="fr-FR" b="1" i="1" dirty="0"/>
              <a:t>Toute autorité constituée, tout officier public ou fonctionnaire qui, dans l'exercice de ses fonctions, acquiert la connaissance d'un crime ou d'un délit est tenu d'en donner avis sans délai au procureur de la République et de transmettre à ce magistrat tous les renseignements, procès-verbaux et actes qui y sont relatifs</a:t>
            </a:r>
            <a:r>
              <a:rPr lang="fr-FR" b="1" dirty="0"/>
              <a:t> ».</a:t>
            </a:r>
          </a:p>
          <a:p>
            <a:pPr marL="0" indent="0" algn="just">
              <a:buNone/>
            </a:pPr>
            <a:endParaRPr lang="fr-FR" b="1" dirty="0">
              <a:solidFill>
                <a:schemeClr val="accent1"/>
              </a:solidFill>
            </a:endParaRPr>
          </a:p>
        </p:txBody>
      </p:sp>
    </p:spTree>
    <p:extLst>
      <p:ext uri="{BB962C8B-B14F-4D97-AF65-F5344CB8AC3E}">
        <p14:creationId xmlns:p14="http://schemas.microsoft.com/office/powerpoint/2010/main" val="2457205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D8321-4758-CE83-DE39-BC3CA71F571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C8D2C9-D81A-6520-AA02-1461C0499A2A}"/>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8AF522C5-9AC4-135A-5FE2-F031CBD9D6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BA6F8394-1D2E-D7C0-6A3D-9DBE02E26B58}"/>
              </a:ext>
            </a:extLst>
          </p:cNvPr>
          <p:cNvSpPr>
            <a:spLocks noGrp="1"/>
          </p:cNvSpPr>
          <p:nvPr>
            <p:ph idx="1"/>
          </p:nvPr>
        </p:nvSpPr>
        <p:spPr>
          <a:xfrm>
            <a:off x="563671" y="1871625"/>
            <a:ext cx="10882657" cy="4741445"/>
          </a:xfrm>
        </p:spPr>
        <p:txBody>
          <a:bodyPr>
            <a:normAutofit/>
          </a:bodyPr>
          <a:lstStyle/>
          <a:p>
            <a:pPr algn="just">
              <a:buFont typeface="Wingdings" panose="05000000000000000000" pitchFamily="2" charset="2"/>
              <a:buChar char="Ø"/>
            </a:pPr>
            <a:r>
              <a:rPr lang="fr-FR" b="1" u="sng" dirty="0">
                <a:solidFill>
                  <a:schemeClr val="accent1"/>
                </a:solidFill>
              </a:rPr>
              <a:t>Le ministère public dispose de l’opportunité des poursuites  : </a:t>
            </a:r>
          </a:p>
          <a:p>
            <a:pPr marL="0" indent="0" algn="just">
              <a:buNone/>
            </a:pPr>
            <a:endParaRPr lang="fr-FR" b="1" u="sng" dirty="0">
              <a:solidFill>
                <a:schemeClr val="accent1"/>
              </a:solidFill>
            </a:endParaRPr>
          </a:p>
          <a:p>
            <a:pPr marL="0" indent="0" algn="just">
              <a:buNone/>
            </a:pPr>
            <a:r>
              <a:rPr lang="fr-FR" b="1" dirty="0"/>
              <a:t>CPP. art. 40-1. : </a:t>
            </a:r>
            <a:r>
              <a:rPr lang="fr-FR" b="1" i="1" dirty="0"/>
              <a:t>« Lorsqu'il estime que les faits qui ont été portés à sa connaissance en application des dispositions de l'article 40 constituent une infraction commise par une personne dont l'identité et le domicile sont connus et pour laquelle aucune disposition légale ne fait obstacle à la mise en mouvement de l'action publique, le procureur de la République territorialement compétent décide s'il est opportun :</a:t>
            </a:r>
          </a:p>
          <a:p>
            <a:pPr algn="just">
              <a:buFont typeface="Wingdings" panose="05000000000000000000" pitchFamily="2" charset="2"/>
              <a:buChar char="§"/>
            </a:pPr>
            <a:r>
              <a:rPr lang="fr-FR" b="1" i="1" dirty="0"/>
              <a:t>Soit d'engager des poursuites ;</a:t>
            </a:r>
          </a:p>
          <a:p>
            <a:pPr algn="just">
              <a:buFont typeface="Wingdings" panose="05000000000000000000" pitchFamily="2" charset="2"/>
              <a:buChar char="§"/>
            </a:pPr>
            <a:r>
              <a:rPr lang="fr-FR" b="1" i="1" dirty="0"/>
              <a:t>Soit de mettre en œuvre une procédure alternative aux poursuites en application des dispositions des articles 41-1, 41-1-2 ou 41-2 ;</a:t>
            </a:r>
          </a:p>
          <a:p>
            <a:pPr algn="just">
              <a:buFont typeface="Wingdings" panose="05000000000000000000" pitchFamily="2" charset="2"/>
              <a:buChar char="§"/>
            </a:pPr>
            <a:r>
              <a:rPr lang="fr-FR" b="1" i="1" dirty="0"/>
              <a:t>Soit de classer sans suite la procédure dès lors que les circonstances particulières liées à la commission des faits le justifient ».</a:t>
            </a:r>
          </a:p>
          <a:p>
            <a:pPr marL="0" indent="0" algn="just">
              <a:buNone/>
            </a:pPr>
            <a:endParaRPr lang="fr-FR" b="1" dirty="0">
              <a:solidFill>
                <a:schemeClr val="accent1"/>
              </a:solidFill>
            </a:endParaRPr>
          </a:p>
        </p:txBody>
      </p:sp>
    </p:spTree>
    <p:extLst>
      <p:ext uri="{BB962C8B-B14F-4D97-AF65-F5344CB8AC3E}">
        <p14:creationId xmlns:p14="http://schemas.microsoft.com/office/powerpoint/2010/main" val="2079295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AEC97-928A-7D53-3D99-B9F1A34E1C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234397-1FE0-2DAF-3246-1A2B0CFBA0E1}"/>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47DB19E6-7FA2-392D-1E8F-C7B9132035D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33111FE2-7ACF-3FD2-3D5B-FBDAD0176E98}"/>
              </a:ext>
            </a:extLst>
          </p:cNvPr>
          <p:cNvSpPr>
            <a:spLocks noGrp="1"/>
          </p:cNvSpPr>
          <p:nvPr>
            <p:ph idx="1"/>
          </p:nvPr>
        </p:nvSpPr>
        <p:spPr>
          <a:xfrm>
            <a:off x="563671" y="1871625"/>
            <a:ext cx="10882657" cy="4741445"/>
          </a:xfrm>
        </p:spPr>
        <p:txBody>
          <a:bodyPr>
            <a:normAutofit/>
          </a:bodyPr>
          <a:lstStyle/>
          <a:p>
            <a:pPr algn="just">
              <a:buFont typeface="Wingdings" panose="05000000000000000000" pitchFamily="2" charset="2"/>
              <a:buChar char="Ø"/>
            </a:pPr>
            <a:r>
              <a:rPr lang="fr-FR" b="1" u="sng" dirty="0">
                <a:solidFill>
                  <a:schemeClr val="accent1"/>
                </a:solidFill>
              </a:rPr>
              <a:t>Le ministère public dispose de l’opportunité des poursuites  : </a:t>
            </a:r>
          </a:p>
          <a:p>
            <a:pPr marL="0" indent="0" algn="just">
              <a:buNone/>
            </a:pPr>
            <a:endParaRPr lang="fr-FR" b="1" u="sng" dirty="0">
              <a:solidFill>
                <a:schemeClr val="accent1"/>
              </a:solidFill>
            </a:endParaRPr>
          </a:p>
          <a:p>
            <a:pPr marL="0" indent="0" algn="just">
              <a:buNone/>
            </a:pPr>
            <a:r>
              <a:rPr lang="fr-FR" b="1" dirty="0"/>
              <a:t>- Décision de classement sans suite</a:t>
            </a:r>
          </a:p>
          <a:p>
            <a:pPr marL="0" indent="0" algn="just">
              <a:buNone/>
            </a:pPr>
            <a:r>
              <a:rPr lang="fr-FR" b="1" dirty="0"/>
              <a:t>- Décision de poursuite (la citation directe devant le Tribunal de police ou correctionnel ; les mesures simplifiées « ordonnance pénale, la composition pénale »)</a:t>
            </a:r>
          </a:p>
          <a:p>
            <a:pPr marL="0" indent="0" algn="just">
              <a:buNone/>
            </a:pPr>
            <a:r>
              <a:rPr lang="fr-FR" b="1" dirty="0"/>
              <a:t>- Procédure de comparution sur reconnaissance préalable de culpabilité (CRPC)</a:t>
            </a:r>
          </a:p>
          <a:p>
            <a:pPr marL="0" indent="0" algn="just">
              <a:buNone/>
            </a:pPr>
            <a:r>
              <a:rPr lang="fr-FR" b="1" dirty="0"/>
              <a:t>- Mesures alternatives aux poursuites pénales (la transaction sur la poursuite pénale)</a:t>
            </a:r>
          </a:p>
          <a:p>
            <a:pPr marL="0" indent="0" algn="just">
              <a:buNone/>
            </a:pPr>
            <a:endParaRPr lang="fr-FR" b="1" dirty="0">
              <a:solidFill>
                <a:schemeClr val="accent1"/>
              </a:solidFill>
            </a:endParaRPr>
          </a:p>
        </p:txBody>
      </p:sp>
    </p:spTree>
    <p:extLst>
      <p:ext uri="{BB962C8B-B14F-4D97-AF65-F5344CB8AC3E}">
        <p14:creationId xmlns:p14="http://schemas.microsoft.com/office/powerpoint/2010/main" val="39641233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3CCEF-45B0-F2FB-929C-0BE1ED77EC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CBD2CF-E62E-6170-5A3D-43025E2A008D}"/>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417C751E-9B12-DD1F-C0DC-333AF7EE115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E18C7788-B69A-9001-439B-9C8473E282A9}"/>
              </a:ext>
            </a:extLst>
          </p:cNvPr>
          <p:cNvSpPr>
            <a:spLocks noGrp="1"/>
          </p:cNvSpPr>
          <p:nvPr>
            <p:ph idx="1"/>
          </p:nvPr>
        </p:nvSpPr>
        <p:spPr>
          <a:xfrm>
            <a:off x="563671" y="1871625"/>
            <a:ext cx="10882657" cy="4741445"/>
          </a:xfrm>
        </p:spPr>
        <p:txBody>
          <a:bodyPr>
            <a:normAutofit/>
          </a:bodyPr>
          <a:lstStyle/>
          <a:p>
            <a:pPr algn="just">
              <a:buFont typeface="Wingdings" panose="05000000000000000000" pitchFamily="2" charset="2"/>
              <a:buChar char="Ø"/>
            </a:pPr>
            <a:r>
              <a:rPr lang="fr-FR" b="1" u="sng" dirty="0">
                <a:solidFill>
                  <a:schemeClr val="accent1"/>
                </a:solidFill>
              </a:rPr>
              <a:t>La prescription de l’action publique </a:t>
            </a:r>
          </a:p>
          <a:p>
            <a:pPr marL="0" indent="0" algn="just">
              <a:buNone/>
            </a:pPr>
            <a:endParaRPr lang="fr-FR" b="1" u="sng" dirty="0">
              <a:solidFill>
                <a:schemeClr val="accent1"/>
              </a:solidFill>
            </a:endParaRPr>
          </a:p>
          <a:p>
            <a:pPr algn="just">
              <a:buFont typeface="Courier New" panose="02070309020205020404" pitchFamily="49" charset="0"/>
              <a:buChar char="o"/>
            </a:pPr>
            <a:r>
              <a:rPr lang="fr-FR" altLang="fr-FR" b="1" u="sng" dirty="0">
                <a:solidFill>
                  <a:srgbClr val="ED7D31"/>
                </a:solidFill>
                <a:cs typeface="Arial" charset="0"/>
              </a:rPr>
              <a:t>Pour les contraventions : </a:t>
            </a:r>
          </a:p>
          <a:p>
            <a:pPr marL="0" indent="0" algn="just">
              <a:buNone/>
            </a:pPr>
            <a:r>
              <a:rPr lang="fr-FR" altLang="fr-FR" b="1" dirty="0">
                <a:cs typeface="Arial" charset="0"/>
              </a:rPr>
              <a:t>« L'action publique des contraventions se prescrit par </a:t>
            </a:r>
            <a:r>
              <a:rPr lang="fr-FR" altLang="fr-FR" b="1" dirty="0">
                <a:solidFill>
                  <a:schemeClr val="accent3"/>
                </a:solidFill>
                <a:cs typeface="Arial" charset="0"/>
              </a:rPr>
              <a:t>une année révolue </a:t>
            </a:r>
            <a:r>
              <a:rPr lang="fr-FR" altLang="fr-FR" b="1" dirty="0">
                <a:cs typeface="Arial" charset="0"/>
              </a:rPr>
              <a:t>à compter du jour où l'infraction a été commise. »</a:t>
            </a:r>
            <a:r>
              <a:rPr lang="fr-FR" b="1" dirty="0">
                <a:cs typeface="Arial" charset="0"/>
              </a:rPr>
              <a:t> Art 9 du CPP</a:t>
            </a:r>
          </a:p>
          <a:p>
            <a:pPr marL="0" indent="0" algn="just">
              <a:buNone/>
            </a:pPr>
            <a:endParaRPr lang="fr-FR" altLang="fr-FR" b="1" dirty="0">
              <a:cs typeface="Arial" charset="0"/>
            </a:endParaRPr>
          </a:p>
          <a:p>
            <a:pPr algn="just">
              <a:buFont typeface="Courier New" panose="02070309020205020404" pitchFamily="49" charset="0"/>
              <a:buChar char="o"/>
            </a:pPr>
            <a:r>
              <a:rPr lang="fr-FR" b="1" u="sng" dirty="0">
                <a:solidFill>
                  <a:srgbClr val="ED7D31"/>
                </a:solidFill>
                <a:cs typeface="Arial" charset="0"/>
              </a:rPr>
              <a:t>Pour les délits : </a:t>
            </a:r>
          </a:p>
          <a:p>
            <a:pPr marL="0" indent="0" algn="just">
              <a:buNone/>
            </a:pPr>
            <a:r>
              <a:rPr lang="fr-FR" b="1" dirty="0">
                <a:cs typeface="Arial" charset="0"/>
              </a:rPr>
              <a:t>«  L'action publique des délits se prescrit par </a:t>
            </a:r>
            <a:r>
              <a:rPr lang="fr-FR" b="1" dirty="0">
                <a:solidFill>
                  <a:schemeClr val="accent3"/>
                </a:solidFill>
                <a:cs typeface="Arial" charset="0"/>
              </a:rPr>
              <a:t>six années révolues</a:t>
            </a:r>
            <a:r>
              <a:rPr lang="fr-FR" b="1" dirty="0">
                <a:cs typeface="Arial" charset="0"/>
              </a:rPr>
              <a:t> à compter du jour où l'infraction a été commise. » Art 8 du CPP</a:t>
            </a:r>
          </a:p>
          <a:p>
            <a:pPr marL="0" indent="0" algn="just">
              <a:buNone/>
            </a:pPr>
            <a:endParaRPr lang="fr-FR" b="1" dirty="0">
              <a:solidFill>
                <a:schemeClr val="accent1"/>
              </a:solidFill>
            </a:endParaRPr>
          </a:p>
        </p:txBody>
      </p:sp>
    </p:spTree>
    <p:extLst>
      <p:ext uri="{BB962C8B-B14F-4D97-AF65-F5344CB8AC3E}">
        <p14:creationId xmlns:p14="http://schemas.microsoft.com/office/powerpoint/2010/main" val="13256697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E1FD0-A32C-5B7B-C8A4-3CC0566372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2C01336-AC2F-9176-231D-9F838CA3E764}"/>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A46FABB0-980B-6F5E-B55A-13B7435B68D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8F3F39AF-9676-5174-A748-5182BC799F4B}"/>
              </a:ext>
            </a:extLst>
          </p:cNvPr>
          <p:cNvSpPr>
            <a:spLocks noGrp="1"/>
          </p:cNvSpPr>
          <p:nvPr>
            <p:ph idx="1"/>
          </p:nvPr>
        </p:nvSpPr>
        <p:spPr>
          <a:xfrm>
            <a:off x="563671" y="1871625"/>
            <a:ext cx="10882657" cy="4741445"/>
          </a:xfrm>
        </p:spPr>
        <p:txBody>
          <a:bodyPr>
            <a:normAutofit fontScale="92500" lnSpcReduction="20000"/>
          </a:bodyPr>
          <a:lstStyle/>
          <a:p>
            <a:pPr algn="just">
              <a:buFont typeface="Wingdings" panose="05000000000000000000" pitchFamily="2" charset="2"/>
              <a:buChar char="Ø"/>
            </a:pPr>
            <a:r>
              <a:rPr lang="fr-FR" b="1" u="sng" dirty="0">
                <a:solidFill>
                  <a:schemeClr val="accent1"/>
                </a:solidFill>
              </a:rPr>
              <a:t>La transaction sur les poursuites pénales :</a:t>
            </a:r>
          </a:p>
          <a:p>
            <a:pPr marL="0" indent="0" algn="just">
              <a:buNone/>
            </a:pPr>
            <a:r>
              <a:rPr lang="fr-FR" b="1" dirty="0"/>
              <a:t>Depuis le 1er juillet 2016, l’administration du travail peut proposer, sous certaines conditions, aux employeurs en infraction, de transiger et conclure une transaction pénale.</a:t>
            </a:r>
          </a:p>
          <a:p>
            <a:pPr marL="0" indent="0" algn="just">
              <a:buNone/>
            </a:pPr>
            <a:r>
              <a:rPr lang="fr-FR" b="1" dirty="0"/>
              <a:t>La proposition de transaction est établie par le Directeur de la DREETS et doit mentionner :</a:t>
            </a:r>
          </a:p>
          <a:p>
            <a:pPr algn="just"/>
            <a:r>
              <a:rPr lang="fr-FR" b="1" dirty="0"/>
              <a:t>la nature des faits reprochés et leur qualification juridique ;</a:t>
            </a:r>
          </a:p>
          <a:p>
            <a:pPr algn="just"/>
            <a:r>
              <a:rPr lang="fr-FR" b="1" dirty="0"/>
              <a:t>le montant des peines encourues ;</a:t>
            </a:r>
          </a:p>
          <a:p>
            <a:pPr algn="just"/>
            <a:r>
              <a:rPr lang="fr-FR" b="1" dirty="0"/>
              <a:t>le montant de l’amende transactionnelle ;</a:t>
            </a:r>
          </a:p>
          <a:p>
            <a:pPr algn="just"/>
            <a:r>
              <a:rPr lang="fr-FR" b="1" dirty="0"/>
              <a:t>les délais impartis pour le paiement et, s’il y a lieu, pour l’exécution des obligations </a:t>
            </a:r>
          </a:p>
          <a:p>
            <a:pPr algn="just"/>
            <a:r>
              <a:rPr lang="fr-FR" b="1" dirty="0"/>
              <a:t>le cas échéant, la nature et les modalités d’exécution des obligations imposées en vue de faire cesser l’infraction, d’éviter son renouvellement ou de remettre en conformité les situations de travail ;</a:t>
            </a:r>
          </a:p>
          <a:p>
            <a:pPr algn="just"/>
            <a:r>
              <a:rPr lang="fr-FR" b="1" dirty="0"/>
              <a:t>l’indication que la proposition, une fois acceptée par l’auteur de l’infraction, doit être homologuée par le procureur de la République.</a:t>
            </a:r>
          </a:p>
          <a:p>
            <a:pPr marL="0" indent="0" algn="just">
              <a:buNone/>
            </a:pPr>
            <a:r>
              <a:rPr lang="fr-FR" b="1" dirty="0"/>
              <a:t>Vous disposez d’un délai d’un mois, à compter de la réception de la proposition, pour la renvoyer signée. A défaut, la transaction est réputée refusée.</a:t>
            </a:r>
          </a:p>
        </p:txBody>
      </p:sp>
    </p:spTree>
    <p:extLst>
      <p:ext uri="{BB962C8B-B14F-4D97-AF65-F5344CB8AC3E}">
        <p14:creationId xmlns:p14="http://schemas.microsoft.com/office/powerpoint/2010/main" val="16842700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2439A-5389-CAEC-E4CF-014D197BC0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8BCCE1-3569-8E77-F715-507892F4130A}"/>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46953FF6-4028-18EE-E614-42DD390631E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CDE6E3F3-5582-9544-D685-999E4C0E8F98}"/>
              </a:ext>
            </a:extLst>
          </p:cNvPr>
          <p:cNvSpPr>
            <a:spLocks noGrp="1"/>
          </p:cNvSpPr>
          <p:nvPr>
            <p:ph idx="1"/>
          </p:nvPr>
        </p:nvSpPr>
        <p:spPr>
          <a:xfrm>
            <a:off x="563671" y="1871625"/>
            <a:ext cx="10882657" cy="4741445"/>
          </a:xfrm>
        </p:spPr>
        <p:txBody>
          <a:bodyPr>
            <a:normAutofit/>
          </a:bodyPr>
          <a:lstStyle/>
          <a:p>
            <a:pPr algn="just">
              <a:buFont typeface="Wingdings" panose="05000000000000000000" pitchFamily="2" charset="2"/>
              <a:buChar char="Ø"/>
            </a:pPr>
            <a:r>
              <a:rPr lang="fr-FR" b="1" u="sng" dirty="0">
                <a:solidFill>
                  <a:schemeClr val="accent1"/>
                </a:solidFill>
              </a:rPr>
              <a:t>La procédure de l’amende administrative (alternative aux poursuites pénales) </a:t>
            </a:r>
          </a:p>
          <a:p>
            <a:pPr marL="0" indent="0" algn="just">
              <a:buNone/>
            </a:pPr>
            <a:endParaRPr lang="fr-FR" b="1" dirty="0"/>
          </a:p>
          <a:p>
            <a:pPr algn="just">
              <a:buFont typeface="Wingdings" panose="05000000000000000000" pitchFamily="2" charset="2"/>
              <a:buChar char="§"/>
            </a:pPr>
            <a:r>
              <a:rPr lang="fr-FR" b="1" dirty="0"/>
              <a:t>Le montant maximal de l’amende administrative est de 4 000€ par type d’infraction multiplié par le nombre de salarié concernés par le manquement (L 8115-3 du Code du travail) ;</a:t>
            </a:r>
          </a:p>
          <a:p>
            <a:pPr algn="just">
              <a:buFont typeface="Wingdings" panose="05000000000000000000" pitchFamily="2" charset="2"/>
              <a:buChar char="§"/>
            </a:pPr>
            <a:r>
              <a:rPr lang="fr-FR" b="1" dirty="0"/>
              <a:t>Les contestations sont portées uniquement devant le Tribunal administratif (erreur de procédure, ou amende disproportionnée).</a:t>
            </a:r>
          </a:p>
        </p:txBody>
      </p:sp>
    </p:spTree>
    <p:extLst>
      <p:ext uri="{BB962C8B-B14F-4D97-AF65-F5344CB8AC3E}">
        <p14:creationId xmlns:p14="http://schemas.microsoft.com/office/powerpoint/2010/main" val="33109464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1E7AA-5838-6C45-3AD7-A5D13870B8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5971B3-F2CA-C9C6-00B6-960BB86094B3}"/>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70EE2713-0920-E350-C4AB-E48FCFBBC2E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EE766EE7-9DDC-1192-43D8-0B017A50AF18}"/>
              </a:ext>
            </a:extLst>
          </p:cNvPr>
          <p:cNvSpPr>
            <a:spLocks noGrp="1"/>
          </p:cNvSpPr>
          <p:nvPr>
            <p:ph idx="1"/>
          </p:nvPr>
        </p:nvSpPr>
        <p:spPr>
          <a:xfrm>
            <a:off x="563671" y="1871625"/>
            <a:ext cx="10882657" cy="4741445"/>
          </a:xfrm>
        </p:spPr>
        <p:txBody>
          <a:bodyPr>
            <a:normAutofit/>
          </a:bodyPr>
          <a:lstStyle/>
          <a:p>
            <a:pPr algn="just">
              <a:buFont typeface="Wingdings" panose="05000000000000000000" pitchFamily="2" charset="2"/>
              <a:buChar char="Ø"/>
            </a:pPr>
            <a:r>
              <a:rPr lang="fr-FR" b="1" u="sng" dirty="0">
                <a:solidFill>
                  <a:schemeClr val="accent1"/>
                </a:solidFill>
              </a:rPr>
              <a:t>Le principe du contradictoire avant le prononcé de l’amende administrative </a:t>
            </a:r>
          </a:p>
          <a:p>
            <a:pPr marL="0" indent="0" algn="just">
              <a:buNone/>
            </a:pPr>
            <a:endParaRPr lang="fr-FR" b="1" dirty="0"/>
          </a:p>
          <a:p>
            <a:pPr marL="0" indent="0" algn="just">
              <a:buNone/>
            </a:pPr>
            <a:r>
              <a:rPr lang="fr-FR" b="1" dirty="0"/>
              <a:t>La phase contradictoire suite à un contrôle DREAL ou INSPECTION DU TRAVAIL, ne doit pas être sous estimée.</a:t>
            </a:r>
          </a:p>
          <a:p>
            <a:pPr marL="0" indent="0" algn="just">
              <a:buNone/>
            </a:pPr>
            <a:r>
              <a:rPr lang="fr-FR" b="1" dirty="0"/>
              <a:t>Le respect du contradictoire est prévu avant le prononcé de l’amende administrative définitive. </a:t>
            </a:r>
          </a:p>
          <a:p>
            <a:pPr marL="0" indent="0" algn="just">
              <a:buNone/>
            </a:pPr>
            <a:r>
              <a:rPr lang="fr-FR" b="1" dirty="0"/>
              <a:t>Nous vous conseillons donc de prendre conseil dès la réception du premier courrier et ne surtout pas attendre les résultats du contrôle. L’employeur doit absolument user de cette possibilité qui lui est offerte car de ses observations dépendra le prononcé ou non de l’amende, et surtout son montant.</a:t>
            </a:r>
          </a:p>
        </p:txBody>
      </p:sp>
    </p:spTree>
    <p:extLst>
      <p:ext uri="{BB962C8B-B14F-4D97-AF65-F5344CB8AC3E}">
        <p14:creationId xmlns:p14="http://schemas.microsoft.com/office/powerpoint/2010/main" val="14563765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ED97F-F467-3D5A-30C8-238C425AF5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154C520-3084-1092-B4E8-8E75A800822D}"/>
              </a:ext>
            </a:extLst>
          </p:cNvPr>
          <p:cNvSpPr>
            <a:spLocks noGrp="1"/>
          </p:cNvSpPr>
          <p:nvPr>
            <p:ph type="title"/>
          </p:nvPr>
        </p:nvSpPr>
        <p:spPr>
          <a:xfrm>
            <a:off x="563671" y="471096"/>
            <a:ext cx="9487163" cy="1400530"/>
          </a:xfrm>
        </p:spPr>
        <p:txBody>
          <a:bodyPr/>
          <a:lstStyle/>
          <a:p>
            <a:pPr algn="ctr"/>
            <a:r>
              <a:rPr lang="fr-FR" sz="3200" b="1" dirty="0">
                <a:solidFill>
                  <a:schemeClr val="accent1"/>
                </a:solidFill>
              </a:rPr>
              <a:t>L’engagement et l’exercice des poursuites pénales </a:t>
            </a:r>
          </a:p>
        </p:txBody>
      </p:sp>
      <p:sp>
        <p:nvSpPr>
          <p:cNvPr id="4" name="AutoShape 2" descr="RÃ©sultat de recherche d'images pour &quot;efacs&quot;">
            <a:extLst>
              <a:ext uri="{FF2B5EF4-FFF2-40B4-BE49-F238E27FC236}">
                <a16:creationId xmlns:a16="http://schemas.microsoft.com/office/drawing/2014/main" id="{F5F28F8F-6183-F5E3-C3CB-5D43495E02C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Espace réservé du contenu 4">
            <a:extLst>
              <a:ext uri="{FF2B5EF4-FFF2-40B4-BE49-F238E27FC236}">
                <a16:creationId xmlns:a16="http://schemas.microsoft.com/office/drawing/2014/main" id="{047A3D6F-CF85-1BE6-29E6-457FD2DDF7B7}"/>
              </a:ext>
            </a:extLst>
          </p:cNvPr>
          <p:cNvSpPr>
            <a:spLocks noGrp="1"/>
          </p:cNvSpPr>
          <p:nvPr>
            <p:ph idx="1"/>
          </p:nvPr>
        </p:nvSpPr>
        <p:spPr>
          <a:xfrm>
            <a:off x="563671" y="1871625"/>
            <a:ext cx="10882657" cy="4741445"/>
          </a:xfrm>
        </p:spPr>
        <p:txBody>
          <a:bodyPr>
            <a:normAutofit fontScale="92500" lnSpcReduction="20000"/>
          </a:bodyPr>
          <a:lstStyle/>
          <a:p>
            <a:pPr algn="just">
              <a:buFont typeface="Wingdings" panose="05000000000000000000" pitchFamily="2" charset="2"/>
              <a:buChar char="Ø"/>
            </a:pPr>
            <a:r>
              <a:rPr lang="fr-FR" b="1" u="sng" dirty="0">
                <a:solidFill>
                  <a:schemeClr val="accent1"/>
                </a:solidFill>
              </a:rPr>
              <a:t>Le principe du contradictoire avant le prononcé de l’amende administrative </a:t>
            </a:r>
          </a:p>
          <a:p>
            <a:pPr marL="0" indent="0" algn="just">
              <a:buNone/>
            </a:pPr>
            <a:endParaRPr lang="fr-FR" b="1" dirty="0"/>
          </a:p>
          <a:p>
            <a:pPr marL="0" indent="0" algn="just">
              <a:buNone/>
            </a:pPr>
            <a:r>
              <a:rPr lang="fr-FR" b="1" dirty="0"/>
              <a:t>En pratique, l’administration informe par écrit l’employeur de la sanction envisagée et l’invite à présenter ses observations dans un délai de 15 jours ou 1 mois, prorogeable selon les cas.</a:t>
            </a:r>
          </a:p>
          <a:p>
            <a:pPr marL="0" indent="0" algn="just">
              <a:buNone/>
            </a:pPr>
            <a:r>
              <a:rPr lang="fr-FR" b="1" dirty="0"/>
              <a:t>Pour fixer le quantum de la sanction, l’administration prend en compte un certain nombre d’éléments de contexte : </a:t>
            </a:r>
          </a:p>
          <a:p>
            <a:pPr algn="just">
              <a:buFont typeface="Arial" panose="020B0604020202020204" pitchFamily="34" charset="0"/>
              <a:buChar char="•"/>
            </a:pPr>
            <a:r>
              <a:rPr lang="fr-FR" b="1" dirty="0"/>
              <a:t>les circonstances et la gravité du manquement,</a:t>
            </a:r>
          </a:p>
          <a:p>
            <a:pPr algn="just">
              <a:buFont typeface="Arial" panose="020B0604020202020204" pitchFamily="34" charset="0"/>
              <a:buChar char="•"/>
            </a:pPr>
            <a:r>
              <a:rPr lang="fr-FR" b="1" dirty="0"/>
              <a:t>le comportement de son auteur, notamment sa bonne foi,</a:t>
            </a:r>
          </a:p>
          <a:p>
            <a:pPr algn="just">
              <a:buFont typeface="Arial" panose="020B0604020202020204" pitchFamily="34" charset="0"/>
              <a:buChar char="•"/>
            </a:pPr>
            <a:r>
              <a:rPr lang="fr-FR" b="1" dirty="0"/>
              <a:t>ses ressources et ses charges</a:t>
            </a:r>
          </a:p>
          <a:p>
            <a:pPr marL="0" indent="0" algn="just">
              <a:buNone/>
            </a:pPr>
            <a:endParaRPr lang="fr-FR" b="1" dirty="0"/>
          </a:p>
          <a:p>
            <a:pPr marL="0" indent="0" algn="just">
              <a:buNone/>
            </a:pPr>
            <a:r>
              <a:rPr lang="fr-FR" b="1" dirty="0"/>
              <a:t>L’administration prononcera au final, le cas échéant, l’amende par décision motivée, qui peut faire l’objet d’un recours gracieux (présentant peu d’intérêt si l’employeur a déjà fait ses observations auparavant) ou contentieux devant le tribunal administratif dans un délai de 2 mois.</a:t>
            </a:r>
          </a:p>
        </p:txBody>
      </p:sp>
    </p:spTree>
    <p:extLst>
      <p:ext uri="{BB962C8B-B14F-4D97-AF65-F5344CB8AC3E}">
        <p14:creationId xmlns:p14="http://schemas.microsoft.com/office/powerpoint/2010/main" val="40140625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21185" y="1536289"/>
            <a:ext cx="6188189" cy="3785419"/>
          </a:xfrm>
        </p:spPr>
        <p:txBody>
          <a:bodyPr>
            <a:normAutofit/>
          </a:bodyPr>
          <a:lstStyle/>
          <a:p>
            <a:pPr marL="0" indent="0">
              <a:buNone/>
            </a:pPr>
            <a:endParaRPr lang="fr-FR" b="1" dirty="0"/>
          </a:p>
          <a:p>
            <a:pPr marL="0" indent="0" algn="ctr">
              <a:buNone/>
            </a:pPr>
            <a:endParaRPr lang="fr-FR" b="1" dirty="0"/>
          </a:p>
          <a:p>
            <a:pPr marL="0" indent="0" algn="ctr">
              <a:buNone/>
            </a:pPr>
            <a:r>
              <a:rPr lang="fr-FR" sz="3200" b="1" dirty="0"/>
              <a:t>MERCI POUR VOTRE ATTENTION</a:t>
            </a:r>
          </a:p>
          <a:p>
            <a:pPr marL="0" indent="0" algn="ctr">
              <a:buNone/>
            </a:pPr>
            <a:endParaRPr lang="fr-FR" sz="3200" b="1" dirty="0"/>
          </a:p>
          <a:p>
            <a:pPr marL="0" indent="0" algn="ctr">
              <a:buNone/>
            </a:pPr>
            <a:r>
              <a:rPr lang="fr-FR" sz="3200" b="1" dirty="0"/>
              <a:t>ET MAINTENANT </a:t>
            </a:r>
          </a:p>
          <a:p>
            <a:pPr marL="0" indent="0" algn="ctr">
              <a:buNone/>
            </a:pPr>
            <a:r>
              <a:rPr lang="fr-FR" sz="3200" b="1" dirty="0"/>
              <a:t>PLACE AUX QUESTIONS …</a:t>
            </a:r>
          </a:p>
          <a:p>
            <a:endParaRPr lang="fr-FR" dirty="0"/>
          </a:p>
          <a:p>
            <a:pPr marL="0" indent="0">
              <a:buNone/>
            </a:pPr>
            <a:endParaRPr lang="fr-FR" dirty="0"/>
          </a:p>
        </p:txBody>
      </p:sp>
      <p:sp>
        <p:nvSpPr>
          <p:cNvPr id="8" name="Freeform 31">
            <a:extLst>
              <a:ext uri="{FF2B5EF4-FFF2-40B4-BE49-F238E27FC236}">
                <a16:creationId xmlns:a16="http://schemas.microsoft.com/office/drawing/2014/main" id="{C89FDD9F-84AD-4824-89D2-9E286F56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0" name="Rectangle 9">
            <a:extLst>
              <a:ext uri="{FF2B5EF4-FFF2-40B4-BE49-F238E27FC236}">
                <a16:creationId xmlns:a16="http://schemas.microsoft.com/office/drawing/2014/main" id="{0AFF99B9-09FA-411A-8B54-D714B2EE9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1" y="0"/>
            <a:ext cx="406254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5">
            <a:extLst>
              <a:ext uri="{FF2B5EF4-FFF2-40B4-BE49-F238E27FC236}">
                <a16:creationId xmlns:a16="http://schemas.microsoft.com/office/drawing/2014/main" id="{7E6CE931-52B0-4AD0-991F-0648E313B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472531"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txBody>
          <a:bodyPr/>
          <a:lstStyle/>
          <a:p>
            <a:endParaRPr lang="fr-FR"/>
          </a:p>
        </p:txBody>
      </p:sp>
      <p:sp>
        <p:nvSpPr>
          <p:cNvPr id="14" name="Rectangle 13">
            <a:extLst>
              <a:ext uri="{FF2B5EF4-FFF2-40B4-BE49-F238E27FC236}">
                <a16:creationId xmlns:a16="http://schemas.microsoft.com/office/drawing/2014/main" id="{D138FED9-7840-470D-BB14-BF4696AD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4" name="Espace réservé du contenu 3">
            <a:extLst>
              <a:ext uri="{FF2B5EF4-FFF2-40B4-BE49-F238E27FC236}">
                <a16:creationId xmlns:a16="http://schemas.microsoft.com/office/drawing/2014/main" id="{03FBC032-77BF-4238-0B73-DFEA67033004}"/>
              </a:ext>
            </a:extLst>
          </p:cNvPr>
          <p:cNvPicPr>
            <a:picLocks noChangeAspect="1"/>
          </p:cNvPicPr>
          <p:nvPr/>
        </p:nvPicPr>
        <p:blipFill>
          <a:blip r:embed="rId3"/>
          <a:stretch>
            <a:fillRect/>
          </a:stretch>
        </p:blipFill>
        <p:spPr>
          <a:xfrm>
            <a:off x="8480370" y="4125283"/>
            <a:ext cx="2877686" cy="1541618"/>
          </a:xfrm>
          <a:prstGeom prst="rect">
            <a:avLst/>
          </a:prstGeom>
          <a:effectLst/>
        </p:spPr>
      </p:pic>
      <p:pic>
        <p:nvPicPr>
          <p:cNvPr id="1027" name="Image 968086204">
            <a:extLst>
              <a:ext uri="{FF2B5EF4-FFF2-40B4-BE49-F238E27FC236}">
                <a16:creationId xmlns:a16="http://schemas.microsoft.com/office/drawing/2014/main" id="{986665F7-673F-A11A-E1CB-275E92C49A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3688" y="1595440"/>
            <a:ext cx="2291133" cy="227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6919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Personnalisé 2">
      <a:dk1>
        <a:sysClr val="windowText" lastClr="000000"/>
      </a:dk1>
      <a:lt1>
        <a:sysClr val="window" lastClr="FFFFFF"/>
      </a:lt1>
      <a:dk2>
        <a:srgbClr val="0E5580"/>
      </a:dk2>
      <a:lt2>
        <a:srgbClr val="EBEBEB"/>
      </a:lt2>
      <a:accent1>
        <a:srgbClr val="EF7A24"/>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4643</TotalTime>
  <Words>4215</Words>
  <Application>Microsoft Office PowerPoint</Application>
  <PresentationFormat>Grand écran</PresentationFormat>
  <Paragraphs>320</Paragraphs>
  <Slides>44</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44</vt:i4>
      </vt:variant>
    </vt:vector>
  </HeadingPairs>
  <TitlesOfParts>
    <vt:vector size="51" baseType="lpstr">
      <vt:lpstr>Arial</vt:lpstr>
      <vt:lpstr>Bahnschrift SemiBold</vt:lpstr>
      <vt:lpstr>Century Gothic</vt:lpstr>
      <vt:lpstr>Courier New</vt:lpstr>
      <vt:lpstr>Wingdings</vt:lpstr>
      <vt:lpstr>Wingdings 3</vt:lpstr>
      <vt:lpstr>Ion</vt:lpstr>
      <vt:lpstr>PREVENIR LES CONTROLES DREAL ET SECURISER SON ENTREPRISE DE TRANSPORT</vt:lpstr>
      <vt:lpstr>PROPOS LIMINAIRES</vt:lpstr>
      <vt:lpstr>Thèmes abordés </vt:lpstr>
      <vt:lpstr>Présentation PowerPoint</vt:lpstr>
      <vt:lpstr>Un contrôle DREAL, ce n’est pas uniquement le tachygraphe</vt:lpstr>
      <vt:lpstr>Deux portes d’entrée : la route et l’entreprise</vt:lpstr>
      <vt:lpstr>Ce que le contrôleur cherche à vérifier</vt:lpstr>
      <vt:lpstr>Le contrôle commence bien avant l’arrivée du contrôleur</vt:lpstr>
      <vt:lpstr>Le contrôle commence bien avant l’arrivée du contrôleur</vt:lpstr>
      <vt:lpstr>Le contrôle commence bien avant l’arrivée du contrôleur</vt:lpstr>
      <vt:lpstr>Le contrôle commence bien avant l’arrivée du contrôleur</vt:lpstr>
      <vt:lpstr>Le contrôle commence bien avant l’arrivée du contrôleur</vt:lpstr>
      <vt:lpstr>Le contrôle commence bien avant l’arrivée du contrôleur</vt:lpstr>
      <vt:lpstr>Présentation PowerPoint</vt:lpstr>
      <vt:lpstr>Où se cachent réellement les risques ?</vt:lpstr>
      <vt:lpstr>Temps de conduite, repos et tachygraphe : les points de vigilance</vt:lpstr>
      <vt:lpstr>Exemples de sanctions encourues</vt:lpstr>
      <vt:lpstr>Exemples de sanctions encourues</vt:lpstr>
      <vt:lpstr>Exemples de sanctions encourues</vt:lpstr>
      <vt:lpstr>Exemples de sanctions encourues</vt:lpstr>
      <vt:lpstr>Exemples de sanctions encourues</vt:lpstr>
      <vt:lpstr>Exemples de sanctions encourues</vt:lpstr>
      <vt:lpstr>Exemples de sanctions encourues</vt:lpstr>
      <vt:lpstr>Présentation PowerPoint</vt:lpstr>
      <vt:lpstr>Faites-vous contrôler avant d'être contrôlé !</vt:lpstr>
      <vt:lpstr>Présentation PowerPoint</vt:lpstr>
      <vt:lpstr>Les infractions à la RSE – Qui est responsable ? </vt:lpstr>
      <vt:lpstr>Les infractions à la RSE – Qui est responsable ? </vt:lpstr>
      <vt:lpstr>Les infractions à la RSE – Qui est responsable ? </vt:lpstr>
      <vt:lpstr>Les infractions à la RSE – Qui est responsable ? </vt:lpstr>
      <vt:lpstr>Les infractions à la RSE – Qui est responsable ? </vt:lpstr>
      <vt:lpstr>Les infractions à la RSE – Qui est responsable ? </vt:lpstr>
      <vt:lpstr>Les infractions à la RSE – Qui est responsable ? </vt:lpstr>
      <vt:lpstr>Présentation PowerPoint</vt:lpstr>
      <vt:lpstr>L’engagement et l’exercice des poursuites pénales </vt:lpstr>
      <vt:lpstr>L’engagement et l’exercice des poursuites pénales </vt:lpstr>
      <vt:lpstr>L’engagement et l’exercice des poursuites pénales </vt:lpstr>
      <vt:lpstr>L’engagement et l’exercice des poursuites pénales </vt:lpstr>
      <vt:lpstr>L’engagement et l’exercice des poursuites pénales </vt:lpstr>
      <vt:lpstr>L’engagement et l’exercice des poursuites pénales </vt:lpstr>
      <vt:lpstr>L’engagement et l’exercice des poursuites pénales </vt:lpstr>
      <vt:lpstr>L’engagement et l’exercice des poursuites pénales </vt:lpstr>
      <vt:lpstr>L’engagement et l’exercice des poursuites pénales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Pauline OLLIER-BONNET</dc:title>
  <dc:creator>Pauline BONNET</dc:creator>
  <cp:lastModifiedBy>Pauline OLLIER</cp:lastModifiedBy>
  <cp:revision>338</cp:revision>
  <dcterms:created xsi:type="dcterms:W3CDTF">2018-09-02T16:50:19Z</dcterms:created>
  <dcterms:modified xsi:type="dcterms:W3CDTF">2026-10-28T14:43:19Z</dcterms:modified>
</cp:coreProperties>
</file>